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3" r:id="rId2"/>
    <p:sldId id="304" r:id="rId3"/>
    <p:sldId id="365" r:id="rId4"/>
    <p:sldId id="335" r:id="rId5"/>
    <p:sldId id="360" r:id="rId6"/>
    <p:sldId id="364" r:id="rId7"/>
    <p:sldId id="362" r:id="rId8"/>
    <p:sldId id="367" r:id="rId9"/>
    <p:sldId id="390" r:id="rId10"/>
    <p:sldId id="368" r:id="rId11"/>
    <p:sldId id="363" r:id="rId12"/>
    <p:sldId id="326" r:id="rId13"/>
    <p:sldId id="391" r:id="rId14"/>
    <p:sldId id="392" r:id="rId15"/>
    <p:sldId id="393" r:id="rId16"/>
    <p:sldId id="396" r:id="rId17"/>
    <p:sldId id="321" r:id="rId18"/>
    <p:sldId id="395" r:id="rId19"/>
    <p:sldId id="369" r:id="rId20"/>
    <p:sldId id="383" r:id="rId21"/>
    <p:sldId id="38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mm" initials="q" lastIdx="1" clrIdx="0">
    <p:extLst>
      <p:ext uri="{19B8F6BF-5375-455C-9EA6-DF929625EA0E}">
        <p15:presenceInfo xmlns:p15="http://schemas.microsoft.com/office/powerpoint/2012/main" userId="qmm" providerId="None"/>
      </p:ext>
    </p:extLst>
  </p:cmAuthor>
  <p:cmAuthor id="2" name="Odman, Talat" initials="OT" lastIdx="1" clrIdx="1">
    <p:extLst>
      <p:ext uri="{19B8F6BF-5375-455C-9EA6-DF929625EA0E}">
        <p15:presenceInfo xmlns:p15="http://schemas.microsoft.com/office/powerpoint/2012/main" userId="S-1-5-21-1177238915-2111687655-1060284298-1020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023A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87449" autoAdjust="0"/>
  </p:normalViewPr>
  <p:slideViewPr>
    <p:cSldViewPr snapToGrid="0">
      <p:cViewPr>
        <p:scale>
          <a:sx n="200" d="100"/>
          <a:sy n="200" d="100"/>
        </p:scale>
        <p:origin x="-2448" y="-4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37355-B4A1-4E80-999C-A58408CF2E9E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D81D7-B8BE-4310-8233-8A450A7BC4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97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D81D7-B8BE-4310-8233-8A450A7BC4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526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D81D7-B8BE-4310-8233-8A450A7BC49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183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D81D7-B8BE-4310-8233-8A450A7BC49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621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D81D7-B8BE-4310-8233-8A450A7BC49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927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063FD0-37D9-42ED-B764-CBCCD225BCE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Tools for addressing nonlinear response</a:t>
            </a:r>
          </a:p>
          <a:p>
            <a:r>
              <a:rPr lang="en-US" altLang="en-US" dirty="0"/>
              <a:t>Emphasize how 1</a:t>
            </a:r>
            <a:r>
              <a:rPr lang="en-US" altLang="en-US" baseline="30000" dirty="0"/>
              <a:t>st</a:t>
            </a:r>
            <a:r>
              <a:rPr lang="en-US" altLang="en-US" dirty="0"/>
              <a:t> + 2</a:t>
            </a:r>
            <a:r>
              <a:rPr lang="en-US" altLang="en-US" baseline="30000" dirty="0"/>
              <a:t>nd</a:t>
            </a:r>
            <a:r>
              <a:rPr lang="en-US" altLang="en-US" dirty="0"/>
              <a:t> order shows response along curve</a:t>
            </a:r>
          </a:p>
        </p:txBody>
      </p:sp>
    </p:spTree>
    <p:extLst>
      <p:ext uri="{BB962C8B-B14F-4D97-AF65-F5344CB8AC3E}">
        <p14:creationId xmlns:p14="http://schemas.microsoft.com/office/powerpoint/2010/main" val="170856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evaluate MDA8 O</a:t>
            </a:r>
            <a:r>
              <a:rPr lang="en-US" baseline="-25000" dirty="0"/>
              <a:t>3</a:t>
            </a:r>
            <a:r>
              <a:rPr lang="en-US" dirty="0"/>
              <a:t> Performance for each NAA </a:t>
            </a:r>
          </a:p>
          <a:p>
            <a:r>
              <a:rPr lang="en-US" dirty="0"/>
              <a:t>We also examine MDA8 O3 spatial distribution maps with overlayed observations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D81D7-B8BE-4310-8233-8A450A7BC49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139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D81D7-B8BE-4310-8233-8A450A7BC49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43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Reductions of NOx emissions from the nonroad, onroad gasoline, non-EGU point, EGU point, and onroad diesel sources combined would decrease 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significantly.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Controlling NOx emissions from the nonroad, onroad gasoline and onroad diesel sources during late morning and controlling the NOx emissions from the non-EGU point and nonroad sources during early morning are more efficient in decreasing MDA8 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concentrations.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D81D7-B8BE-4310-8233-8A450A7BC49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811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site 170317002 (Water Plant, IL) on 20160804, VOC emissions from sources of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onroad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gasoline, VCP, nonroad, and non-EGU point are more important.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site 170314002 (Cook County Trailer, IL) on 20160803, VOC emissions from sources of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onroad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gasoline, VCP, nonroad, and non-EGU point are more important.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D81D7-B8BE-4310-8233-8A450A7BC49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20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Reductions of VOC emissions from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onroad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gasoline, nonroad, VCP and non-EGU point, combined with reductions of NOx emissions from the nonroad,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onroad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diesel and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onroad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gasoline sources would decrease 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significantly.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Controlling NOx/VOC emissions from the above sources during early and late morning are more efficient in decreasing MDA8 O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concentrations.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D81D7-B8BE-4310-8233-8A450A7BC49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4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this site on 20160625, NOX emissions from sources of nonroad, non-EGU point,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onroad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gasoline, and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onroad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diesel are more important.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this site on 20160804, VOC emissions from sources of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onroad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gasoline, VCP, nonroad, and non-EGU point are more important.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D81D7-B8BE-4310-8233-8A450A7BC49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708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D81D7-B8BE-4310-8233-8A450A7BC49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81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F8F-896B-4C88-B7B6-BDA55D069769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66A4-9361-4FA3-A47E-E7EA14B49F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1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F8F-896B-4C88-B7B6-BDA55D069769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66A4-9361-4FA3-A47E-E7EA14B49F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43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F8F-896B-4C88-B7B6-BDA55D069769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66A4-9361-4FA3-A47E-E7EA14B49F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91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27302"/>
            <a:ext cx="10515600" cy="83408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107583"/>
            <a:ext cx="10515600" cy="5069380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 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F8F-896B-4C88-B7B6-BDA55D069769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66A4-9361-4FA3-A47E-E7EA14B49F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89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F8F-896B-4C88-B7B6-BDA55D069769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66A4-9361-4FA3-A47E-E7EA14B49F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76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F8F-896B-4C88-B7B6-BDA55D069769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66A4-9361-4FA3-A47E-E7EA14B49F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19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F8F-896B-4C88-B7B6-BDA55D069769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66A4-9361-4FA3-A47E-E7EA14B49F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67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F8F-896B-4C88-B7B6-BDA55D069769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66A4-9361-4FA3-A47E-E7EA14B49F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5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F8F-896B-4C88-B7B6-BDA55D069769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66A4-9361-4FA3-A47E-E7EA14B49F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50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F8F-896B-4C88-B7B6-BDA55D069769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66A4-9361-4FA3-A47E-E7EA14B49F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08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F8F-896B-4C88-B7B6-BDA55D069769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66A4-9361-4FA3-A47E-E7EA14B49F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30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48F8F-896B-4C88-B7B6-BDA55D069769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D66A4-9361-4FA3-A47E-E7EA14B49F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91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emap.ce.gatech.edu/LADCO/LADCO_Project_Final_Report_V4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638" y="645715"/>
            <a:ext cx="10258723" cy="4181149"/>
          </a:xfrm>
          <a:effectLst/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</a:rPr>
              <a:t>Sensitivity of Ozone to Emissions Changes</a:t>
            </a:r>
          </a:p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</a:rPr>
              <a:t>in the Great Lakes Region</a:t>
            </a:r>
          </a:p>
          <a:p>
            <a:pPr>
              <a:defRPr/>
            </a:pPr>
            <a:endParaRPr lang="en-US" sz="2600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</a:rPr>
              <a:t>Talat Odman, Yongtao Hu, Ted Russell</a:t>
            </a:r>
          </a:p>
          <a:p>
            <a:pPr>
              <a:defRPr/>
            </a:pPr>
            <a:endParaRPr lang="en-US" sz="2600" b="1" dirty="0">
              <a:solidFill>
                <a:srgbClr val="0000FF"/>
              </a:solidFill>
              <a:latin typeface="Arial Black" pitchFamily="34" charset="0"/>
            </a:endParaRPr>
          </a:p>
          <a:p>
            <a:pPr>
              <a:defRPr/>
            </a:pPr>
            <a:endParaRPr lang="en-US" sz="2600" b="1" dirty="0">
              <a:solidFill>
                <a:srgbClr val="0000FF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n-US" sz="2600" b="1" dirty="0">
                <a:solidFill>
                  <a:srgbClr val="0000FF"/>
                </a:solidFill>
              </a:rPr>
              <a:t>Mark Janssen, Tsengel Nergui, Angie Dickens, Zac Adelman</a:t>
            </a:r>
          </a:p>
          <a:p>
            <a:pPr>
              <a:defRPr/>
            </a:pPr>
            <a:endParaRPr lang="en-US" sz="28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graphicFrame>
        <p:nvGraphicFramePr>
          <p:cNvPr id="14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617254"/>
              </p:ext>
            </p:extLst>
          </p:nvPr>
        </p:nvGraphicFramePr>
        <p:xfrm>
          <a:off x="5029199" y="2898720"/>
          <a:ext cx="2133600" cy="714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" name="Picture" r:id="rId3" imgW="3042350" imgH="1018436" progId="Word.Picture.8">
                  <p:embed/>
                </p:oleObj>
              </mc:Choice>
              <mc:Fallback>
                <p:oleObj name="Picture" r:id="rId3" imgW="3042350" imgH="101843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199" y="2898720"/>
                        <a:ext cx="2133600" cy="7149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F44A4DB-BB3C-42FA-B144-55B7201CBC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59"/>
          <a:stretch/>
        </p:blipFill>
        <p:spPr>
          <a:xfrm>
            <a:off x="4186771" y="4216038"/>
            <a:ext cx="3818456" cy="1000125"/>
          </a:xfrm>
          <a:prstGeom prst="rect">
            <a:avLst/>
          </a:prstGeom>
        </p:spPr>
      </p:pic>
      <p:sp>
        <p:nvSpPr>
          <p:cNvPr id="13" name="Subtitle 4">
            <a:extLst>
              <a:ext uri="{FF2B5EF4-FFF2-40B4-BE49-F238E27FC236}">
                <a16:creationId xmlns:a16="http://schemas.microsoft.com/office/drawing/2014/main" id="{3EEB0615-C71D-4268-9E43-38D5AD287138}"/>
              </a:ext>
            </a:extLst>
          </p:cNvPr>
          <p:cNvSpPr txBox="1">
            <a:spLocks/>
          </p:cNvSpPr>
          <p:nvPr/>
        </p:nvSpPr>
        <p:spPr>
          <a:xfrm>
            <a:off x="3589150" y="5316552"/>
            <a:ext cx="5013698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0000FF"/>
                </a:solidFill>
              </a:rPr>
              <a:t>CMAS Conference 2022</a:t>
            </a:r>
          </a:p>
          <a:p>
            <a:pPr>
              <a:defRPr/>
            </a:pPr>
            <a:r>
              <a:rPr lang="en-US" sz="2000" i="1" dirty="0">
                <a:solidFill>
                  <a:srgbClr val="0000FF"/>
                </a:solidFill>
              </a:rPr>
              <a:t>Chapel Hill, NC</a:t>
            </a:r>
          </a:p>
          <a:p>
            <a:pPr>
              <a:defRPr/>
            </a:pPr>
            <a:r>
              <a:rPr lang="en-US" sz="2000" i="1" dirty="0">
                <a:solidFill>
                  <a:srgbClr val="0000FF"/>
                </a:solidFill>
              </a:rPr>
              <a:t>October 18, 2022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226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  Description automatically generated">
            <a:extLst>
              <a:ext uri="{FF2B5EF4-FFF2-40B4-BE49-F238E27FC236}">
                <a16:creationId xmlns:a16="http://schemas.microsoft.com/office/drawing/2014/main" id="{E606BF31-9003-E919-C5F3-67DA649E5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7" y="227141"/>
            <a:ext cx="3657776" cy="3657776"/>
          </a:xfrm>
          <a:prstGeom prst="rect">
            <a:avLst/>
          </a:prstGeom>
        </p:spPr>
      </p:pic>
      <p:pic>
        <p:nvPicPr>
          <p:cNvPr id="12" name="Picture 11" descr="Diagram  Description automatically generated">
            <a:extLst>
              <a:ext uri="{FF2B5EF4-FFF2-40B4-BE49-F238E27FC236}">
                <a16:creationId xmlns:a16="http://schemas.microsoft.com/office/drawing/2014/main" id="{0A8F936E-5F10-1C59-56D7-F45C0B065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2" y="3528151"/>
            <a:ext cx="3657776" cy="3657776"/>
          </a:xfrm>
          <a:prstGeom prst="rect">
            <a:avLst/>
          </a:prstGeom>
        </p:spPr>
      </p:pic>
      <p:pic>
        <p:nvPicPr>
          <p:cNvPr id="11" name="Picture 10" descr="Diagram  Description automatically generated">
            <a:extLst>
              <a:ext uri="{FF2B5EF4-FFF2-40B4-BE49-F238E27FC236}">
                <a16:creationId xmlns:a16="http://schemas.microsoft.com/office/drawing/2014/main" id="{9140A08C-04F8-7F47-0D86-4E0DC3755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47" y="216124"/>
            <a:ext cx="3657776" cy="3657776"/>
          </a:xfrm>
          <a:prstGeom prst="rect">
            <a:avLst/>
          </a:prstGeom>
        </p:spPr>
      </p:pic>
      <p:pic>
        <p:nvPicPr>
          <p:cNvPr id="14" name="Picture 13" descr="Diagram  Description automatically generated">
            <a:extLst>
              <a:ext uri="{FF2B5EF4-FFF2-40B4-BE49-F238E27FC236}">
                <a16:creationId xmlns:a16="http://schemas.microsoft.com/office/drawing/2014/main" id="{E107831F-E575-A879-CE23-A6D189A78E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05" y="238783"/>
            <a:ext cx="3678559" cy="3678559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" y="0"/>
            <a:ext cx="136235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3F8990-7AB7-4A64-A184-DFD9295B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71"/>
            <a:ext cx="12192000" cy="457200"/>
          </a:xfrm>
        </p:spPr>
        <p:txBody>
          <a:bodyPr>
            <a:noAutofit/>
          </a:bodyPr>
          <a:lstStyle/>
          <a:p>
            <a:pPr lvl="1" algn="ctr"/>
            <a:r>
              <a:rPr lang="en-US" sz="3600" dirty="0">
                <a:solidFill>
                  <a:srgbClr val="0000FF"/>
                </a:solidFill>
              </a:rPr>
              <a:t>Sensitivity Modeling Results: at 100% total emissions</a:t>
            </a:r>
          </a:p>
        </p:txBody>
      </p:sp>
      <p:pic>
        <p:nvPicPr>
          <p:cNvPr id="7" name="Picture 6" descr="Diagram  Description automatically generated">
            <a:extLst>
              <a:ext uri="{FF2B5EF4-FFF2-40B4-BE49-F238E27FC236}">
                <a16:creationId xmlns:a16="http://schemas.microsoft.com/office/drawing/2014/main" id="{08D283EE-8989-D215-4472-79F0343164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76" y="3873900"/>
            <a:ext cx="3602990" cy="2541270"/>
          </a:xfrm>
          <a:prstGeom prst="rect">
            <a:avLst/>
          </a:prstGeom>
        </p:spPr>
      </p:pic>
      <p:pic>
        <p:nvPicPr>
          <p:cNvPr id="13" name="Picture 12" descr="Diagram  Description automatically generated with medium confidence">
            <a:extLst>
              <a:ext uri="{FF2B5EF4-FFF2-40B4-BE49-F238E27FC236}">
                <a16:creationId xmlns:a16="http://schemas.microsoft.com/office/drawing/2014/main" id="{C4DCD549-8E97-570E-4811-351EA44178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77" y="3502798"/>
            <a:ext cx="3730516" cy="373051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5E51AB9-3212-AAF4-10FC-D4E6A40D65A8}"/>
              </a:ext>
            </a:extLst>
          </p:cNvPr>
          <p:cNvSpPr txBox="1">
            <a:spLocks/>
          </p:cNvSpPr>
          <p:nvPr/>
        </p:nvSpPr>
        <p:spPr>
          <a:xfrm>
            <a:off x="2634081" y="819016"/>
            <a:ext cx="74337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sz="3600" b="1" kern="0" dirty="0">
                <a:solidFill>
                  <a:srgbClr val="0000FF"/>
                </a:solidFill>
              </a:rPr>
              <a:t> </a:t>
            </a:r>
            <a:r>
              <a:rPr lang="en-US" sz="2400" b="1" kern="0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93632EF-3AB5-1EFD-ABAA-8D1BAD5D8D4D}"/>
              </a:ext>
            </a:extLst>
          </p:cNvPr>
          <p:cNvSpPr txBox="1">
            <a:spLocks/>
          </p:cNvSpPr>
          <p:nvPr/>
        </p:nvSpPr>
        <p:spPr>
          <a:xfrm>
            <a:off x="6038466" y="819016"/>
            <a:ext cx="897157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sz="3600" b="1" kern="0" dirty="0">
                <a:solidFill>
                  <a:srgbClr val="0000FF"/>
                </a:solidFill>
              </a:rPr>
              <a:t> </a:t>
            </a:r>
            <a:r>
              <a:rPr lang="en-US" sz="2400" b="1" kern="0" dirty="0">
                <a:solidFill>
                  <a:srgbClr val="0000FF"/>
                </a:solidFill>
              </a:rPr>
              <a:t>NN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8EBB775-70FD-0AEC-5C96-57945FF4CB23}"/>
              </a:ext>
            </a:extLst>
          </p:cNvPr>
          <p:cNvSpPr txBox="1">
            <a:spLocks/>
          </p:cNvSpPr>
          <p:nvPr/>
        </p:nvSpPr>
        <p:spPr>
          <a:xfrm>
            <a:off x="9969652" y="819016"/>
            <a:ext cx="897157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sz="3600" b="1" kern="0" dirty="0">
                <a:solidFill>
                  <a:srgbClr val="0000FF"/>
                </a:solidFill>
              </a:rPr>
              <a:t> </a:t>
            </a:r>
            <a:r>
              <a:rPr lang="en-US" sz="2400" b="1" kern="0" dirty="0">
                <a:solidFill>
                  <a:srgbClr val="0000FF"/>
                </a:solidFill>
              </a:rPr>
              <a:t>NV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A824340-5F3A-B49B-1056-0976AE19152E}"/>
              </a:ext>
            </a:extLst>
          </p:cNvPr>
          <p:cNvSpPr txBox="1">
            <a:spLocks/>
          </p:cNvSpPr>
          <p:nvPr/>
        </p:nvSpPr>
        <p:spPr>
          <a:xfrm>
            <a:off x="6131829" y="4078268"/>
            <a:ext cx="897157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sz="3600" b="1" kern="0" dirty="0">
                <a:solidFill>
                  <a:srgbClr val="0000FF"/>
                </a:solidFill>
              </a:rPr>
              <a:t> </a:t>
            </a:r>
            <a:r>
              <a:rPr lang="en-US" sz="2400" b="1" kern="0" dirty="0">
                <a:solidFill>
                  <a:srgbClr val="0000FF"/>
                </a:solidFill>
              </a:rPr>
              <a:t>VV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7EE44D0-4001-4F75-F1D0-E8C471AC53ED}"/>
              </a:ext>
            </a:extLst>
          </p:cNvPr>
          <p:cNvSpPr txBox="1">
            <a:spLocks/>
          </p:cNvSpPr>
          <p:nvPr/>
        </p:nvSpPr>
        <p:spPr>
          <a:xfrm>
            <a:off x="2634081" y="4078268"/>
            <a:ext cx="74337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sz="3600" b="1" kern="0" dirty="0">
                <a:solidFill>
                  <a:srgbClr val="0000FF"/>
                </a:solidFill>
              </a:rPr>
              <a:t> </a:t>
            </a:r>
            <a:r>
              <a:rPr lang="en-US" sz="2400" b="1" kern="0" dirty="0">
                <a:solidFill>
                  <a:srgbClr val="0000FF"/>
                </a:solidFill>
              </a:rPr>
              <a:t>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456595-F534-B68D-E39A-0A6B5423E138}"/>
              </a:ext>
            </a:extLst>
          </p:cNvPr>
          <p:cNvCxnSpPr>
            <a:cxnSpLocks/>
          </p:cNvCxnSpPr>
          <p:nvPr/>
        </p:nvCxnSpPr>
        <p:spPr>
          <a:xfrm flipV="1">
            <a:off x="7817076" y="4535466"/>
            <a:ext cx="0" cy="20416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F0EC63-FD58-1298-B975-6223707668B7}"/>
              </a:ext>
            </a:extLst>
          </p:cNvPr>
          <p:cNvCxnSpPr>
            <a:cxnSpLocks/>
          </p:cNvCxnSpPr>
          <p:nvPr/>
        </p:nvCxnSpPr>
        <p:spPr>
          <a:xfrm>
            <a:off x="7817076" y="6577068"/>
            <a:ext cx="24798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5BA9F248-D1EE-CB28-A4B2-09ACE80E45F3}"/>
              </a:ext>
            </a:extLst>
          </p:cNvPr>
          <p:cNvSpPr txBox="1">
            <a:spLocks/>
          </p:cNvSpPr>
          <p:nvPr/>
        </p:nvSpPr>
        <p:spPr>
          <a:xfrm>
            <a:off x="7599784" y="6415586"/>
            <a:ext cx="1874718" cy="457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sz="3600" b="1" kern="0" dirty="0">
                <a:solidFill>
                  <a:srgbClr val="0000FF"/>
                </a:solidFill>
              </a:rPr>
              <a:t> </a:t>
            </a:r>
            <a:r>
              <a:rPr lang="en-US" sz="2000" b="1" kern="0" dirty="0"/>
              <a:t>Emissions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73C0DC3-E17B-3118-6439-01A75735FE61}"/>
              </a:ext>
            </a:extLst>
          </p:cNvPr>
          <p:cNvSpPr txBox="1">
            <a:spLocks/>
          </p:cNvSpPr>
          <p:nvPr/>
        </p:nvSpPr>
        <p:spPr>
          <a:xfrm rot="16200000">
            <a:off x="6529562" y="5365787"/>
            <a:ext cx="2117834" cy="457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sz="3600" b="1" kern="0" dirty="0"/>
              <a:t> </a:t>
            </a:r>
            <a:r>
              <a:rPr lang="en-US" sz="2000" b="1" kern="0" dirty="0"/>
              <a:t>Ozone Conc</a:t>
            </a:r>
            <a:r>
              <a:rPr lang="en-US" sz="2400" b="1" kern="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6F6F3B-9925-45F2-A14B-DB7275E78034}"/>
              </a:ext>
            </a:extLst>
          </p:cNvPr>
          <p:cNvSpPr txBox="1"/>
          <p:nvPr/>
        </p:nvSpPr>
        <p:spPr>
          <a:xfrm>
            <a:off x="3500330" y="818065"/>
            <a:ext cx="4283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523752-7571-4B80-9AF1-0A219606AC14}"/>
              </a:ext>
            </a:extLst>
          </p:cNvPr>
          <p:cNvSpPr txBox="1"/>
          <p:nvPr/>
        </p:nvSpPr>
        <p:spPr>
          <a:xfrm>
            <a:off x="7121563" y="815020"/>
            <a:ext cx="4283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18D70A-CCCC-44A0-806B-F39CC3EF0D20}"/>
              </a:ext>
            </a:extLst>
          </p:cNvPr>
          <p:cNvSpPr txBox="1"/>
          <p:nvPr/>
        </p:nvSpPr>
        <p:spPr>
          <a:xfrm>
            <a:off x="11024924" y="839135"/>
            <a:ext cx="4283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BF4145-2938-405A-A84D-A48A8E9502C3}"/>
              </a:ext>
            </a:extLst>
          </p:cNvPr>
          <p:cNvSpPr txBox="1"/>
          <p:nvPr/>
        </p:nvSpPr>
        <p:spPr>
          <a:xfrm>
            <a:off x="3439015" y="4122202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CA8067-A465-4E9B-B99C-DBBC9C035B1A}"/>
              </a:ext>
            </a:extLst>
          </p:cNvPr>
          <p:cNvSpPr txBox="1"/>
          <p:nvPr/>
        </p:nvSpPr>
        <p:spPr>
          <a:xfrm>
            <a:off x="7148533" y="4117439"/>
            <a:ext cx="4283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64064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741" y="46890"/>
            <a:ext cx="10252754" cy="834088"/>
          </a:xfrm>
        </p:spPr>
        <p:txBody>
          <a:bodyPr>
            <a:noAutofit/>
          </a:bodyPr>
          <a:lstStyle/>
          <a:p>
            <a:pPr lvl="1"/>
            <a:r>
              <a:rPr lang="en-US" sz="3600" dirty="0">
                <a:solidFill>
                  <a:srgbClr val="0000FF"/>
                </a:solidFill>
              </a:rPr>
              <a:t> Reduced Form Model (RFM) and its Applications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092" y="979268"/>
            <a:ext cx="10652644" cy="1043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RFM can be built using receptor-specific HDDM sensitivities to calculate ozone concentrations corresponding to NOx/VOC emissions changes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107F5D-787D-53E7-CF76-46A9B86C3200}"/>
              </a:ext>
            </a:extLst>
          </p:cNvPr>
          <p:cNvSpPr txBox="1">
            <a:spLocks/>
          </p:cNvSpPr>
          <p:nvPr/>
        </p:nvSpPr>
        <p:spPr>
          <a:xfrm>
            <a:off x="892022" y="4936599"/>
            <a:ext cx="10652644" cy="1043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Application 1: construct receptor and date specific MDA8 ozone isopleths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Application 2: calculate Future Design Value (DVF) for control design </a:t>
            </a:r>
          </a:p>
          <a:p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E431F36-B3B4-18EA-788C-A92D87CFC100}"/>
              </a:ext>
            </a:extLst>
          </p:cNvPr>
          <p:cNvGrpSpPr/>
          <p:nvPr/>
        </p:nvGrpSpPr>
        <p:grpSpPr>
          <a:xfrm>
            <a:off x="846796" y="1929267"/>
            <a:ext cx="10359112" cy="2534760"/>
            <a:chOff x="824268" y="1890449"/>
            <a:chExt cx="10359112" cy="25347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B11FD20-9F96-4CEE-9705-89909912B0D2}"/>
                    </a:ext>
                  </a:extLst>
                </p:cNvPr>
                <p:cNvSpPr/>
                <p:nvPr/>
              </p:nvSpPr>
              <p:spPr>
                <a:xfrm>
                  <a:off x="1537821" y="2266914"/>
                  <a:ext cx="8837353" cy="9225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</m:sSub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p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p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B11FD20-9F96-4CEE-9705-89909912B0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821" y="2266914"/>
                  <a:ext cx="8837353" cy="92256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DA07CBF-2A8B-B830-8045-ADC0DD5A4A3B}"/>
                </a:ext>
              </a:extLst>
            </p:cNvPr>
            <p:cNvSpPr txBox="1">
              <a:spLocks/>
            </p:cNvSpPr>
            <p:nvPr/>
          </p:nvSpPr>
          <p:spPr>
            <a:xfrm>
              <a:off x="1778280" y="3630236"/>
              <a:ext cx="6143512" cy="4037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rgbClr val="0000F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lvl="1"/>
              <a:r>
                <a:rPr lang="en-US" sz="2000" b="1" kern="0" dirty="0">
                  <a:solidFill>
                    <a:srgbClr val="0000FF"/>
                  </a:solidFill>
                </a:rPr>
                <a:t> ozone concentration at the current emissions level</a:t>
              </a: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9F4B604E-67CB-F3C7-CC20-FD6ABD8385B4}"/>
                </a:ext>
              </a:extLst>
            </p:cNvPr>
            <p:cNvSpPr txBox="1">
              <a:spLocks/>
            </p:cNvSpPr>
            <p:nvPr/>
          </p:nvSpPr>
          <p:spPr>
            <a:xfrm>
              <a:off x="824268" y="4021447"/>
              <a:ext cx="6479150" cy="4037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rgbClr val="0000F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lvl="1"/>
              <a:r>
                <a:rPr lang="en-US" sz="2000" b="1" kern="0" dirty="0">
                  <a:solidFill>
                    <a:srgbClr val="0000FF"/>
                  </a:solidFill>
                </a:rPr>
                <a:t> ozone concentration at the changed emissions level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28B339D-8AB3-80D2-DD4C-0731F6A77F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6593" y="3074344"/>
              <a:ext cx="204816" cy="5063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C7B1659-9DF8-1C0E-A9E5-A8B44B5B0F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2024" y="3071812"/>
              <a:ext cx="343242" cy="9621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5AFE3B0-6C14-FE3C-939B-4E8AC9C83B96}"/>
                </a:ext>
              </a:extLst>
            </p:cNvPr>
            <p:cNvCxnSpPr>
              <a:cxnSpLocks/>
            </p:cNvCxnSpPr>
            <p:nvPr/>
          </p:nvCxnSpPr>
          <p:spPr>
            <a:xfrm>
              <a:off x="4885393" y="2218911"/>
              <a:ext cx="6096" cy="1827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2951D213-0250-D736-7383-20CFF648D771}"/>
                </a:ext>
              </a:extLst>
            </p:cNvPr>
            <p:cNvSpPr txBox="1">
              <a:spLocks/>
            </p:cNvSpPr>
            <p:nvPr/>
          </p:nvSpPr>
          <p:spPr>
            <a:xfrm>
              <a:off x="5163466" y="3323485"/>
              <a:ext cx="4681941" cy="33326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rgbClr val="0000F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lvl="1"/>
              <a:r>
                <a:rPr lang="en-US" sz="2000" b="1" kern="0" dirty="0">
                  <a:solidFill>
                    <a:srgbClr val="0000FF"/>
                  </a:solidFill>
                </a:rPr>
                <a:t>NOx/VOC emissions change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B69302E6-5763-857B-F2AF-986005A20F4D}"/>
                </a:ext>
              </a:extLst>
            </p:cNvPr>
            <p:cNvSpPr txBox="1">
              <a:spLocks/>
            </p:cNvSpPr>
            <p:nvPr/>
          </p:nvSpPr>
          <p:spPr>
            <a:xfrm>
              <a:off x="3975253" y="1916160"/>
              <a:ext cx="2403513" cy="30733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rgbClr val="0000F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lvl="1"/>
              <a:r>
                <a:rPr lang="en-US" sz="2000" b="1" kern="0" dirty="0">
                  <a:solidFill>
                    <a:srgbClr val="0000FF"/>
                  </a:solidFill>
                </a:rPr>
                <a:t> N or V sensitivity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5073375-0FA9-30E4-6281-1397787D7A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3865" y="2950678"/>
              <a:ext cx="977606" cy="3768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29E5BE8-3A58-0AB3-894A-FB17BBC79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0531" y="3008243"/>
              <a:ext cx="0" cy="3178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CB01AEF-79E1-2C11-4070-F258BC2D31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3528" y="2950678"/>
              <a:ext cx="948792" cy="3965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121B7C0F-C863-B08D-9DC2-2B76AEAB0249}"/>
                </a:ext>
              </a:extLst>
            </p:cNvPr>
            <p:cNvSpPr txBox="1">
              <a:spLocks/>
            </p:cNvSpPr>
            <p:nvPr/>
          </p:nvSpPr>
          <p:spPr>
            <a:xfrm>
              <a:off x="6454021" y="1934649"/>
              <a:ext cx="2652449" cy="3182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rgbClr val="0000F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lvl="1"/>
              <a:r>
                <a:rPr lang="en-US" sz="2000" b="1" kern="0" dirty="0">
                  <a:solidFill>
                    <a:srgbClr val="0000FF"/>
                  </a:solidFill>
                </a:rPr>
                <a:t> NN or VV sensitivity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0571534F-C087-C583-9021-2FD66C2817B0}"/>
                </a:ext>
              </a:extLst>
            </p:cNvPr>
            <p:cNvSpPr txBox="1">
              <a:spLocks/>
            </p:cNvSpPr>
            <p:nvPr/>
          </p:nvSpPr>
          <p:spPr>
            <a:xfrm>
              <a:off x="9106470" y="1890449"/>
              <a:ext cx="2076910" cy="4057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rgbClr val="0000F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lvl="1"/>
              <a:r>
                <a:rPr lang="en-US" sz="2000" b="1" kern="0" dirty="0">
                  <a:solidFill>
                    <a:srgbClr val="0000FF"/>
                  </a:solidFill>
                </a:rPr>
                <a:t> NV sensitivity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28FFD6E-E403-A1A4-F0B4-C588F3403705}"/>
                </a:ext>
              </a:extLst>
            </p:cNvPr>
            <p:cNvCxnSpPr>
              <a:cxnSpLocks/>
            </p:cNvCxnSpPr>
            <p:nvPr/>
          </p:nvCxnSpPr>
          <p:spPr>
            <a:xfrm>
              <a:off x="9845407" y="2273996"/>
              <a:ext cx="0" cy="2091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40C54A9-7D44-86C2-BCC9-71E9F1E4B997}"/>
                </a:ext>
              </a:extLst>
            </p:cNvPr>
            <p:cNvCxnSpPr>
              <a:cxnSpLocks/>
            </p:cNvCxnSpPr>
            <p:nvPr/>
          </p:nvCxnSpPr>
          <p:spPr>
            <a:xfrm>
              <a:off x="7303418" y="2223495"/>
              <a:ext cx="0" cy="2091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9291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7E9ED7B-9629-F83E-7330-8DF9799CA6BC}"/>
              </a:ext>
            </a:extLst>
          </p:cNvPr>
          <p:cNvGrpSpPr>
            <a:grpSpLocks noChangeAspect="1"/>
          </p:cNvGrpSpPr>
          <p:nvPr/>
        </p:nvGrpSpPr>
        <p:grpSpPr>
          <a:xfrm>
            <a:off x="8226972" y="-99948"/>
            <a:ext cx="3962400" cy="3962400"/>
            <a:chOff x="2270938" y="984761"/>
            <a:chExt cx="4537515" cy="4537515"/>
          </a:xfrm>
        </p:grpSpPr>
        <p:pic>
          <p:nvPicPr>
            <p:cNvPr id="10" name="Picture 9" descr="Chart  Description automatically generated">
              <a:extLst>
                <a:ext uri="{FF2B5EF4-FFF2-40B4-BE49-F238E27FC236}">
                  <a16:creationId xmlns:a16="http://schemas.microsoft.com/office/drawing/2014/main" id="{A4944206-9C2F-C0EB-4BB0-224497355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938" y="984761"/>
              <a:ext cx="4537515" cy="4537515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90B493A-AC5F-3D34-A357-37C480AB861A}"/>
                </a:ext>
              </a:extLst>
            </p:cNvPr>
            <p:cNvCxnSpPr/>
            <p:nvPr/>
          </p:nvCxnSpPr>
          <p:spPr>
            <a:xfrm flipH="1">
              <a:off x="6030474" y="1545438"/>
              <a:ext cx="194310" cy="111633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9976" y="0"/>
            <a:ext cx="4990642" cy="549608"/>
          </a:xfrm>
        </p:spPr>
        <p:txBody>
          <a:bodyPr>
            <a:noAutofit/>
          </a:bodyPr>
          <a:lstStyle/>
          <a:p>
            <a:pPr lvl="1"/>
            <a:r>
              <a:rPr lang="en-US" sz="3600" dirty="0">
                <a:solidFill>
                  <a:srgbClr val="0000FF"/>
                </a:solidFill>
              </a:rPr>
              <a:t>Chicago, IL-IN-WI NAA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4C48BF-BC53-3A12-BDFF-470518D6C9C5}"/>
              </a:ext>
            </a:extLst>
          </p:cNvPr>
          <p:cNvGrpSpPr>
            <a:grpSpLocks noChangeAspect="1"/>
          </p:cNvGrpSpPr>
          <p:nvPr/>
        </p:nvGrpSpPr>
        <p:grpSpPr>
          <a:xfrm>
            <a:off x="353138" y="507033"/>
            <a:ext cx="3446145" cy="3194685"/>
            <a:chOff x="4181475" y="1654175"/>
            <a:chExt cx="3829050" cy="3549650"/>
          </a:xfrm>
        </p:grpSpPr>
        <p:pic>
          <p:nvPicPr>
            <p:cNvPr id="6" name="Picture 5" descr="Map  Description automatically generated">
              <a:extLst>
                <a:ext uri="{FF2B5EF4-FFF2-40B4-BE49-F238E27FC236}">
                  <a16:creationId xmlns:a16="http://schemas.microsoft.com/office/drawing/2014/main" id="{5B1CA392-8239-DDFD-9876-EFA58BE84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475" y="1654175"/>
              <a:ext cx="3829050" cy="354965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28A9538-B223-0E33-55E2-D02DE732AF86}"/>
                </a:ext>
              </a:extLst>
            </p:cNvPr>
            <p:cNvSpPr/>
            <p:nvPr/>
          </p:nvSpPr>
          <p:spPr>
            <a:xfrm>
              <a:off x="5507685" y="1819316"/>
              <a:ext cx="407670" cy="46355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ACB3A10-5F0D-2CEB-8E5C-10874CD82403}"/>
                </a:ext>
              </a:extLst>
            </p:cNvPr>
            <p:cNvSpPr/>
            <p:nvPr/>
          </p:nvSpPr>
          <p:spPr>
            <a:xfrm rot="19869538" flipV="1">
              <a:off x="5878525" y="2792136"/>
              <a:ext cx="403860" cy="121666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457A5FC-71AC-08C2-9A44-C602AF4DEDBD}"/>
                </a:ext>
              </a:extLst>
            </p:cNvPr>
            <p:cNvSpPr/>
            <p:nvPr/>
          </p:nvSpPr>
          <p:spPr>
            <a:xfrm rot="20394216" flipV="1">
              <a:off x="4807915" y="2387641"/>
              <a:ext cx="1067435" cy="205613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3" name="Picture 12" descr="Chart  Description automatically generated">
            <a:extLst>
              <a:ext uri="{FF2B5EF4-FFF2-40B4-BE49-F238E27FC236}">
                <a16:creationId xmlns:a16="http://schemas.microsoft.com/office/drawing/2014/main" id="{1999A3A4-458B-DF4F-C453-3C6459FD1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86200"/>
            <a:ext cx="5943600" cy="2971800"/>
          </a:xfrm>
          <a:prstGeom prst="rect">
            <a:avLst/>
          </a:prstGeom>
        </p:spPr>
      </p:pic>
      <p:pic>
        <p:nvPicPr>
          <p:cNvPr id="14" name="Picture 13" descr="Chart, waterfall chart  Description automatically generated">
            <a:extLst>
              <a:ext uri="{FF2B5EF4-FFF2-40B4-BE49-F238E27FC236}">
                <a16:creationId xmlns:a16="http://schemas.microsoft.com/office/drawing/2014/main" id="{A0643CD2-890A-F492-C106-F467E11DC1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772" y="3886200"/>
            <a:ext cx="5943600" cy="29718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A7E51CC-F3FF-5532-7878-FDC35C5E6000}"/>
              </a:ext>
            </a:extLst>
          </p:cNvPr>
          <p:cNvSpPr txBox="1">
            <a:spLocks/>
          </p:cNvSpPr>
          <p:nvPr/>
        </p:nvSpPr>
        <p:spPr>
          <a:xfrm>
            <a:off x="4525328" y="734089"/>
            <a:ext cx="3446144" cy="1689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sz="2200" b="1" kern="0" dirty="0"/>
              <a:t>at select site 170317002</a:t>
            </a:r>
          </a:p>
          <a:p>
            <a:pPr marL="0" lvl="1"/>
            <a:r>
              <a:rPr lang="en-US" sz="2200" b="1" kern="0" dirty="0"/>
              <a:t>(Water Plant, IL) </a:t>
            </a:r>
          </a:p>
          <a:p>
            <a:pPr marL="0" lvl="1"/>
            <a:r>
              <a:rPr lang="en-US" sz="2200" b="1" kern="0" dirty="0"/>
              <a:t>on select date 20160619</a:t>
            </a:r>
          </a:p>
          <a:p>
            <a:pPr marL="0" lvl="1"/>
            <a:r>
              <a:rPr lang="en-US" sz="2200" b="1" kern="0" dirty="0" err="1"/>
              <a:t>Obs</a:t>
            </a:r>
            <a:r>
              <a:rPr lang="en-US" sz="2200" b="1" kern="0" dirty="0"/>
              <a:t> = 74 ppb</a:t>
            </a:r>
          </a:p>
          <a:p>
            <a:pPr marL="0" lvl="1"/>
            <a:r>
              <a:rPr lang="en-US" sz="2200" b="1" kern="0" dirty="0"/>
              <a:t>Sim = 73 ppb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D3BC7D-BF74-D79B-3DA4-E2963A81E967}"/>
              </a:ext>
            </a:extLst>
          </p:cNvPr>
          <p:cNvSpPr txBox="1">
            <a:spLocks/>
          </p:cNvSpPr>
          <p:nvPr/>
        </p:nvSpPr>
        <p:spPr>
          <a:xfrm>
            <a:off x="6842342" y="4147569"/>
            <a:ext cx="4239100" cy="707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b="1" kern="0" dirty="0">
                <a:solidFill>
                  <a:srgbClr val="0000FF"/>
                </a:solidFill>
              </a:rPr>
              <a:t>NO</a:t>
            </a:r>
            <a:r>
              <a:rPr lang="en-US" b="1" kern="0" baseline="-25000" dirty="0">
                <a:solidFill>
                  <a:srgbClr val="0000FF"/>
                </a:solidFill>
              </a:rPr>
              <a:t>x</a:t>
            </a:r>
            <a:r>
              <a:rPr lang="en-US" b="1" kern="0" dirty="0">
                <a:solidFill>
                  <a:srgbClr val="0000FF"/>
                </a:solidFill>
              </a:rPr>
              <a:t> Emission Time Period Sensitivities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FB2636F-690C-A794-314D-717D022C94D1}"/>
              </a:ext>
            </a:extLst>
          </p:cNvPr>
          <p:cNvSpPr txBox="1">
            <a:spLocks/>
          </p:cNvSpPr>
          <p:nvPr/>
        </p:nvSpPr>
        <p:spPr>
          <a:xfrm>
            <a:off x="962116" y="4123711"/>
            <a:ext cx="3876729" cy="707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b="1" kern="0" dirty="0">
                <a:solidFill>
                  <a:srgbClr val="0000FF"/>
                </a:solidFill>
              </a:rPr>
              <a:t>Sectorized HDDM Sensitivities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644E4FC-7928-D4BE-56AF-1920110A6215}"/>
              </a:ext>
            </a:extLst>
          </p:cNvPr>
          <p:cNvSpPr txBox="1">
            <a:spLocks/>
          </p:cNvSpPr>
          <p:nvPr/>
        </p:nvSpPr>
        <p:spPr>
          <a:xfrm>
            <a:off x="4660040" y="2893863"/>
            <a:ext cx="4116239" cy="707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b="1" kern="0" dirty="0">
                <a:solidFill>
                  <a:srgbClr val="0000FF"/>
                </a:solidFill>
              </a:rPr>
              <a:t>MDA8 Ozone Isopleths</a:t>
            </a:r>
          </a:p>
          <a:p>
            <a:pPr marL="0" lvl="1"/>
            <a:r>
              <a:rPr lang="en-US" b="1" kern="0" dirty="0">
                <a:solidFill>
                  <a:srgbClr val="0000FF"/>
                </a:solidFill>
              </a:rPr>
              <a:t>(suggested control path follows a line with </a:t>
            </a:r>
            <a:r>
              <a:rPr lang="en-US" b="1" kern="0" dirty="0" err="1">
                <a:solidFill>
                  <a:srgbClr val="0000FF"/>
                </a:solidFill>
              </a:rPr>
              <a:t>NOx:VOC</a:t>
            </a:r>
            <a:r>
              <a:rPr lang="en-US" b="1" kern="0" dirty="0">
                <a:solidFill>
                  <a:srgbClr val="0000FF"/>
                </a:solidFill>
              </a:rPr>
              <a:t> between 7:1 and 8:1)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47F0E5-AFD4-0FCB-5461-5B5253F378BA}"/>
              </a:ext>
            </a:extLst>
          </p:cNvPr>
          <p:cNvCxnSpPr>
            <a:cxnSpLocks/>
          </p:cNvCxnSpPr>
          <p:nvPr/>
        </p:nvCxnSpPr>
        <p:spPr>
          <a:xfrm flipH="1">
            <a:off x="2042160" y="1364504"/>
            <a:ext cx="2363468" cy="46429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5E17FDB-88D8-92FD-5089-CD2CAA7F6784}"/>
              </a:ext>
            </a:extLst>
          </p:cNvPr>
          <p:cNvSpPr txBox="1"/>
          <p:nvPr/>
        </p:nvSpPr>
        <p:spPr>
          <a:xfrm>
            <a:off x="1777382" y="3063061"/>
            <a:ext cx="2746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b="1" kern="0" dirty="0"/>
              <a:t>170314002</a:t>
            </a:r>
          </a:p>
          <a:p>
            <a:pPr marL="0" lvl="1"/>
            <a:r>
              <a:rPr lang="en-US" b="1" kern="0" dirty="0"/>
              <a:t>(Cook County Trailer, IL)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9B2979-9415-741F-6776-1780FAEDD7CF}"/>
              </a:ext>
            </a:extLst>
          </p:cNvPr>
          <p:cNvCxnSpPr>
            <a:cxnSpLocks/>
          </p:cNvCxnSpPr>
          <p:nvPr/>
        </p:nvCxnSpPr>
        <p:spPr>
          <a:xfrm flipH="1" flipV="1">
            <a:off x="1884326" y="2291595"/>
            <a:ext cx="379640" cy="81837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123F17-31E4-4947-A4BD-2A4A912CBD67}"/>
              </a:ext>
            </a:extLst>
          </p:cNvPr>
          <p:cNvCxnSpPr/>
          <p:nvPr/>
        </p:nvCxnSpPr>
        <p:spPr>
          <a:xfrm>
            <a:off x="746760" y="5334000"/>
            <a:ext cx="4251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AFB355-777D-44A5-ADAD-C27CC4C62A9D}"/>
              </a:ext>
            </a:extLst>
          </p:cNvPr>
          <p:cNvCxnSpPr/>
          <p:nvPr/>
        </p:nvCxnSpPr>
        <p:spPr>
          <a:xfrm>
            <a:off x="6842342" y="5791200"/>
            <a:ext cx="423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427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Chart, waterfall chart&#10;&#10;Description automatically generated">
            <a:extLst>
              <a:ext uri="{FF2B5EF4-FFF2-40B4-BE49-F238E27FC236}">
                <a16:creationId xmlns:a16="http://schemas.microsoft.com/office/drawing/2014/main" id="{A2B06014-C69D-61B2-C54A-B714F848E7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82128"/>
            <a:ext cx="5943600" cy="2971800"/>
          </a:xfrm>
          <a:prstGeom prst="rect">
            <a:avLst/>
          </a:prstGeom>
        </p:spPr>
      </p:pic>
      <p:pic>
        <p:nvPicPr>
          <p:cNvPr id="31" name="Picture 30" descr="Chart, waterfall chart&#10;&#10;Description automatically generated">
            <a:extLst>
              <a:ext uri="{FF2B5EF4-FFF2-40B4-BE49-F238E27FC236}">
                <a16:creationId xmlns:a16="http://schemas.microsoft.com/office/drawing/2014/main" id="{99C695EF-6169-36D6-823C-13F7FBB52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" y="3922571"/>
            <a:ext cx="5943600" cy="2971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D6F47B-4256-B633-4220-05D1641B13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53299"/>
            <a:ext cx="3962400" cy="3962400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3671BDCE-6FF9-E5EE-0105-7371F79D0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8" y="-22655"/>
            <a:ext cx="39624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534" y="0"/>
            <a:ext cx="4990642" cy="549608"/>
          </a:xfrm>
        </p:spPr>
        <p:txBody>
          <a:bodyPr>
            <a:noAutofit/>
          </a:bodyPr>
          <a:lstStyle/>
          <a:p>
            <a:pPr lvl="1"/>
            <a:r>
              <a:rPr lang="en-US" sz="3600" dirty="0">
                <a:solidFill>
                  <a:srgbClr val="0000FF"/>
                </a:solidFill>
              </a:rPr>
              <a:t>Chicago, IL-IN-WI NAA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A7E51CC-F3FF-5532-7878-FDC35C5E6000}"/>
              </a:ext>
            </a:extLst>
          </p:cNvPr>
          <p:cNvSpPr txBox="1">
            <a:spLocks/>
          </p:cNvSpPr>
          <p:nvPr/>
        </p:nvSpPr>
        <p:spPr>
          <a:xfrm>
            <a:off x="3408641" y="385619"/>
            <a:ext cx="4099949" cy="1244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b="1" kern="0" dirty="0"/>
              <a:t>170317002 (Water Plant, IL) </a:t>
            </a:r>
          </a:p>
          <a:p>
            <a:pPr marL="0" lvl="1"/>
            <a:r>
              <a:rPr lang="en-US" b="1" kern="0" dirty="0"/>
              <a:t>on 20160804</a:t>
            </a:r>
          </a:p>
          <a:p>
            <a:pPr marL="0" lvl="1"/>
            <a:r>
              <a:rPr lang="en-US" b="1" kern="0" dirty="0" err="1"/>
              <a:t>Obs</a:t>
            </a:r>
            <a:r>
              <a:rPr lang="en-US" b="1" kern="0" dirty="0"/>
              <a:t> = 77 ppb, Sim = 82 ppb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FB2636F-690C-A794-314D-717D022C94D1}"/>
              </a:ext>
            </a:extLst>
          </p:cNvPr>
          <p:cNvSpPr txBox="1">
            <a:spLocks/>
          </p:cNvSpPr>
          <p:nvPr/>
        </p:nvSpPr>
        <p:spPr>
          <a:xfrm>
            <a:off x="962116" y="4123711"/>
            <a:ext cx="3876729" cy="707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b="1" kern="0" dirty="0">
                <a:solidFill>
                  <a:srgbClr val="0000FF"/>
                </a:solidFill>
              </a:rPr>
              <a:t>Sectorized HDDM Sensitivities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644E4FC-7928-D4BE-56AF-1920110A6215}"/>
              </a:ext>
            </a:extLst>
          </p:cNvPr>
          <p:cNvSpPr txBox="1">
            <a:spLocks/>
          </p:cNvSpPr>
          <p:nvPr/>
        </p:nvSpPr>
        <p:spPr>
          <a:xfrm>
            <a:off x="3392351" y="1375589"/>
            <a:ext cx="4392632" cy="707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b="1" kern="0" dirty="0">
                <a:solidFill>
                  <a:srgbClr val="0000FF"/>
                </a:solidFill>
              </a:rPr>
              <a:t>MDA8 Ozone Isopleths</a:t>
            </a:r>
          </a:p>
          <a:p>
            <a:pPr marL="0" lvl="1"/>
            <a:r>
              <a:rPr lang="en-US" b="1" kern="0" dirty="0">
                <a:solidFill>
                  <a:srgbClr val="0000FF"/>
                </a:solidFill>
              </a:rPr>
              <a:t>(suggested control </a:t>
            </a:r>
            <a:r>
              <a:rPr lang="en-US" b="1" kern="0" dirty="0" err="1">
                <a:solidFill>
                  <a:srgbClr val="0000FF"/>
                </a:solidFill>
              </a:rPr>
              <a:t>NOx:VOC</a:t>
            </a:r>
            <a:r>
              <a:rPr lang="en-US" b="1" kern="0" dirty="0">
                <a:solidFill>
                  <a:srgbClr val="0000FF"/>
                </a:solidFill>
              </a:rPr>
              <a:t> about 1:1)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D880470-7886-CFF4-EA9B-9785EBAFCFF0}"/>
              </a:ext>
            </a:extLst>
          </p:cNvPr>
          <p:cNvCxnSpPr>
            <a:cxnSpLocks/>
          </p:cNvCxnSpPr>
          <p:nvPr/>
        </p:nvCxnSpPr>
        <p:spPr>
          <a:xfrm flipH="1">
            <a:off x="9893147" y="469636"/>
            <a:ext cx="1786534" cy="15994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12AC0CE-8633-7DF2-5148-FA6BC06B3EDF}"/>
              </a:ext>
            </a:extLst>
          </p:cNvPr>
          <p:cNvCxnSpPr>
            <a:cxnSpLocks/>
          </p:cNvCxnSpPr>
          <p:nvPr/>
        </p:nvCxnSpPr>
        <p:spPr>
          <a:xfrm flipH="1">
            <a:off x="1937132" y="478663"/>
            <a:ext cx="1471509" cy="157047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:a16="http://schemas.microsoft.com/office/drawing/2014/main" id="{24EE8614-FBD6-A37D-B158-7D0CCB5A55AA}"/>
              </a:ext>
            </a:extLst>
          </p:cNvPr>
          <p:cNvSpPr txBox="1">
            <a:spLocks/>
          </p:cNvSpPr>
          <p:nvPr/>
        </p:nvSpPr>
        <p:spPr>
          <a:xfrm>
            <a:off x="4478993" y="1971781"/>
            <a:ext cx="4099949" cy="1689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b="1" kern="0" dirty="0"/>
              <a:t>170314002 (Cook County Trailer, IL) </a:t>
            </a:r>
          </a:p>
          <a:p>
            <a:pPr marL="0" lvl="1"/>
            <a:r>
              <a:rPr lang="en-US" b="1" kern="0" dirty="0"/>
              <a:t>on 20160803</a:t>
            </a:r>
          </a:p>
          <a:p>
            <a:pPr marL="0" lvl="1"/>
            <a:r>
              <a:rPr lang="en-US" b="1" kern="0" dirty="0" err="1"/>
              <a:t>Obs</a:t>
            </a:r>
            <a:r>
              <a:rPr lang="en-US" b="1" kern="0" dirty="0"/>
              <a:t> = 79 ppb, Sim = 76 ppb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30035BE-5A2E-E2B3-09D7-FDF262AF9FAF}"/>
              </a:ext>
            </a:extLst>
          </p:cNvPr>
          <p:cNvSpPr txBox="1">
            <a:spLocks/>
          </p:cNvSpPr>
          <p:nvPr/>
        </p:nvSpPr>
        <p:spPr>
          <a:xfrm>
            <a:off x="7353155" y="4196055"/>
            <a:ext cx="3876729" cy="707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b="1" kern="0" dirty="0">
                <a:solidFill>
                  <a:srgbClr val="0000FF"/>
                </a:solidFill>
              </a:rPr>
              <a:t>Sectorized HDDM Sensitivities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E0946B7-85DB-E5CC-C06A-F45602A0B8CC}"/>
              </a:ext>
            </a:extLst>
          </p:cNvPr>
          <p:cNvSpPr txBox="1">
            <a:spLocks/>
          </p:cNvSpPr>
          <p:nvPr/>
        </p:nvSpPr>
        <p:spPr>
          <a:xfrm>
            <a:off x="4478993" y="3202979"/>
            <a:ext cx="4392632" cy="707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b="1" kern="0" dirty="0">
                <a:solidFill>
                  <a:srgbClr val="0000FF"/>
                </a:solidFill>
              </a:rPr>
              <a:t>MDA8 Ozone Isopleths</a:t>
            </a:r>
          </a:p>
          <a:p>
            <a:pPr marL="0" lvl="1"/>
            <a:r>
              <a:rPr lang="en-US" b="1" kern="0" dirty="0">
                <a:solidFill>
                  <a:srgbClr val="0000FF"/>
                </a:solidFill>
              </a:rPr>
              <a:t>(suggested control </a:t>
            </a:r>
            <a:r>
              <a:rPr lang="en-US" b="1" kern="0" dirty="0" err="1">
                <a:solidFill>
                  <a:srgbClr val="0000FF"/>
                </a:solidFill>
              </a:rPr>
              <a:t>NOx:VOC</a:t>
            </a:r>
            <a:r>
              <a:rPr lang="en-US" b="1" kern="0" dirty="0">
                <a:solidFill>
                  <a:srgbClr val="0000FF"/>
                </a:solidFill>
              </a:rPr>
              <a:t> about 1:8)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45E531-C164-4971-AB15-BA130428D8A6}"/>
              </a:ext>
            </a:extLst>
          </p:cNvPr>
          <p:cNvCxnSpPr/>
          <p:nvPr/>
        </p:nvCxnSpPr>
        <p:spPr>
          <a:xfrm>
            <a:off x="609600" y="5364480"/>
            <a:ext cx="4229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239E6F-832B-4809-97EF-12017DC84BD6}"/>
              </a:ext>
            </a:extLst>
          </p:cNvPr>
          <p:cNvCxnSpPr/>
          <p:nvPr/>
        </p:nvCxnSpPr>
        <p:spPr>
          <a:xfrm>
            <a:off x="6842760" y="5349240"/>
            <a:ext cx="4175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718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Chart, bar chart, box and whisker chart&#10;&#10;Description automatically generated">
            <a:extLst>
              <a:ext uri="{FF2B5EF4-FFF2-40B4-BE49-F238E27FC236}">
                <a16:creationId xmlns:a16="http://schemas.microsoft.com/office/drawing/2014/main" id="{CB2A9C75-41EA-1FA1-5EF6-A6885BD9A3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38" y="3897713"/>
            <a:ext cx="5943600" cy="2971800"/>
          </a:xfrm>
          <a:prstGeom prst="rect">
            <a:avLst/>
          </a:prstGeom>
        </p:spPr>
      </p:pic>
      <p:pic>
        <p:nvPicPr>
          <p:cNvPr id="25" name="Picture 24" descr="Chart, waterfall chart&#10;&#10;Description automatically generated">
            <a:extLst>
              <a:ext uri="{FF2B5EF4-FFF2-40B4-BE49-F238E27FC236}">
                <a16:creationId xmlns:a16="http://schemas.microsoft.com/office/drawing/2014/main" id="{C9C50765-F45C-A5F6-F958-F189DB1CE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7713"/>
            <a:ext cx="5943600" cy="2971800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A813028D-E98B-6670-6E67-423F70FA8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8" y="-110108"/>
            <a:ext cx="3962400" cy="39624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0B493A-AC5F-3D34-A357-37C480AB861A}"/>
              </a:ext>
            </a:extLst>
          </p:cNvPr>
          <p:cNvCxnSpPr>
            <a:cxnSpLocks/>
          </p:cNvCxnSpPr>
          <p:nvPr/>
        </p:nvCxnSpPr>
        <p:spPr>
          <a:xfrm flipH="1">
            <a:off x="10410940" y="389665"/>
            <a:ext cx="1268741" cy="112177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9976" y="0"/>
            <a:ext cx="4990642" cy="549608"/>
          </a:xfrm>
        </p:spPr>
        <p:txBody>
          <a:bodyPr>
            <a:noAutofit/>
          </a:bodyPr>
          <a:lstStyle/>
          <a:p>
            <a:pPr lvl="1"/>
            <a:r>
              <a:rPr lang="en-US" sz="3600" dirty="0">
                <a:solidFill>
                  <a:srgbClr val="0000FF"/>
                </a:solidFill>
              </a:rPr>
              <a:t>Chicago, IL-IN-WI NAA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4C48BF-BC53-3A12-BDFF-470518D6C9C5}"/>
              </a:ext>
            </a:extLst>
          </p:cNvPr>
          <p:cNvGrpSpPr>
            <a:grpSpLocks noChangeAspect="1"/>
          </p:cNvGrpSpPr>
          <p:nvPr/>
        </p:nvGrpSpPr>
        <p:grpSpPr>
          <a:xfrm>
            <a:off x="353138" y="507033"/>
            <a:ext cx="3446145" cy="3194685"/>
            <a:chOff x="4181475" y="1654175"/>
            <a:chExt cx="3829050" cy="3549650"/>
          </a:xfrm>
        </p:grpSpPr>
        <p:pic>
          <p:nvPicPr>
            <p:cNvPr id="6" name="Picture 5" descr="Map  Description automatically generated">
              <a:extLst>
                <a:ext uri="{FF2B5EF4-FFF2-40B4-BE49-F238E27FC236}">
                  <a16:creationId xmlns:a16="http://schemas.microsoft.com/office/drawing/2014/main" id="{5B1CA392-8239-DDFD-9876-EFA58BE84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475" y="1654175"/>
              <a:ext cx="3829050" cy="354965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28A9538-B223-0E33-55E2-D02DE732AF86}"/>
                </a:ext>
              </a:extLst>
            </p:cNvPr>
            <p:cNvSpPr/>
            <p:nvPr/>
          </p:nvSpPr>
          <p:spPr>
            <a:xfrm>
              <a:off x="5507685" y="1819316"/>
              <a:ext cx="407670" cy="46355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ACB3A10-5F0D-2CEB-8E5C-10874CD82403}"/>
                </a:ext>
              </a:extLst>
            </p:cNvPr>
            <p:cNvSpPr/>
            <p:nvPr/>
          </p:nvSpPr>
          <p:spPr>
            <a:xfrm rot="19869538" flipV="1">
              <a:off x="5878525" y="2792136"/>
              <a:ext cx="403860" cy="121666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457A5FC-71AC-08C2-9A44-C602AF4DEDBD}"/>
                </a:ext>
              </a:extLst>
            </p:cNvPr>
            <p:cNvSpPr/>
            <p:nvPr/>
          </p:nvSpPr>
          <p:spPr>
            <a:xfrm rot="20394216" flipV="1">
              <a:off x="4807915" y="2387641"/>
              <a:ext cx="1067435" cy="205613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BA7E51CC-F3FF-5532-7878-FDC35C5E6000}"/>
              </a:ext>
            </a:extLst>
          </p:cNvPr>
          <p:cNvSpPr txBox="1">
            <a:spLocks/>
          </p:cNvSpPr>
          <p:nvPr/>
        </p:nvSpPr>
        <p:spPr>
          <a:xfrm>
            <a:off x="4525328" y="734089"/>
            <a:ext cx="3446144" cy="1689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sz="2200" b="1" kern="0" dirty="0"/>
              <a:t>at select site 550590019</a:t>
            </a:r>
          </a:p>
          <a:p>
            <a:pPr marL="0" lvl="1"/>
            <a:r>
              <a:rPr lang="en-US" sz="2200" b="1" kern="0" dirty="0"/>
              <a:t>(</a:t>
            </a:r>
            <a:r>
              <a:rPr lang="en-US" sz="2200" b="1" kern="0" dirty="0" err="1"/>
              <a:t>Chiwaukee</a:t>
            </a:r>
            <a:r>
              <a:rPr lang="en-US" sz="2200" b="1" kern="0" dirty="0"/>
              <a:t> Prairie, WI) </a:t>
            </a:r>
          </a:p>
          <a:p>
            <a:pPr marL="0" lvl="1"/>
            <a:r>
              <a:rPr lang="en-US" sz="2200" b="1" kern="0" dirty="0"/>
              <a:t>on select date 20160720</a:t>
            </a:r>
          </a:p>
          <a:p>
            <a:pPr marL="0" lvl="1"/>
            <a:r>
              <a:rPr lang="en-US" sz="2200" b="1" kern="0" dirty="0" err="1"/>
              <a:t>Obs</a:t>
            </a:r>
            <a:r>
              <a:rPr lang="en-US" sz="2200" b="1" kern="0" dirty="0"/>
              <a:t> = 80 ppb</a:t>
            </a:r>
          </a:p>
          <a:p>
            <a:pPr marL="0" lvl="1"/>
            <a:r>
              <a:rPr lang="en-US" sz="2200" b="1" kern="0" dirty="0"/>
              <a:t>Sim = 78 ppb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BD3BC7D-BF74-D79B-3DA4-E2963A81E967}"/>
              </a:ext>
            </a:extLst>
          </p:cNvPr>
          <p:cNvSpPr txBox="1">
            <a:spLocks/>
          </p:cNvSpPr>
          <p:nvPr/>
        </p:nvSpPr>
        <p:spPr>
          <a:xfrm>
            <a:off x="8381071" y="4315497"/>
            <a:ext cx="2558678" cy="707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b="1" kern="0" dirty="0">
                <a:solidFill>
                  <a:srgbClr val="0000FF"/>
                </a:solidFill>
              </a:rPr>
              <a:t>VOC emission </a:t>
            </a:r>
          </a:p>
          <a:p>
            <a:pPr marL="0" lvl="1"/>
            <a:r>
              <a:rPr lang="en-US" b="1" kern="0" dirty="0">
                <a:solidFill>
                  <a:srgbClr val="0000FF"/>
                </a:solidFill>
              </a:rPr>
              <a:t>Time Period Sensitivities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FB2636F-690C-A794-314D-717D022C94D1}"/>
              </a:ext>
            </a:extLst>
          </p:cNvPr>
          <p:cNvSpPr txBox="1">
            <a:spLocks/>
          </p:cNvSpPr>
          <p:nvPr/>
        </p:nvSpPr>
        <p:spPr>
          <a:xfrm>
            <a:off x="962116" y="4123711"/>
            <a:ext cx="3876729" cy="707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b="1" kern="0" dirty="0">
                <a:solidFill>
                  <a:srgbClr val="0000FF"/>
                </a:solidFill>
              </a:rPr>
              <a:t>Sectorized HDDM Sensitivities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644E4FC-7928-D4BE-56AF-1920110A6215}"/>
              </a:ext>
            </a:extLst>
          </p:cNvPr>
          <p:cNvSpPr txBox="1">
            <a:spLocks/>
          </p:cNvSpPr>
          <p:nvPr/>
        </p:nvSpPr>
        <p:spPr>
          <a:xfrm>
            <a:off x="4441926" y="2883703"/>
            <a:ext cx="4116239" cy="707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b="1" kern="0" dirty="0">
                <a:solidFill>
                  <a:srgbClr val="0000FF"/>
                </a:solidFill>
              </a:rPr>
              <a:t>MDA8 Ozone Isopleths</a:t>
            </a:r>
          </a:p>
          <a:p>
            <a:pPr marL="0" lvl="1"/>
            <a:r>
              <a:rPr lang="en-US" b="1" kern="0" dirty="0">
                <a:solidFill>
                  <a:srgbClr val="0000FF"/>
                </a:solidFill>
              </a:rPr>
              <a:t>(suggested control path follows a line with </a:t>
            </a:r>
            <a:r>
              <a:rPr lang="en-US" b="1" kern="0" dirty="0" err="1">
                <a:solidFill>
                  <a:srgbClr val="0000FF"/>
                </a:solidFill>
              </a:rPr>
              <a:t>NOx:VOC</a:t>
            </a:r>
            <a:r>
              <a:rPr lang="en-US" b="1" kern="0" dirty="0">
                <a:solidFill>
                  <a:srgbClr val="0000FF"/>
                </a:solidFill>
              </a:rPr>
              <a:t> about 1:1 and 1:2)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47F0E5-AFD4-0FCB-5461-5B5253F378BA}"/>
              </a:ext>
            </a:extLst>
          </p:cNvPr>
          <p:cNvCxnSpPr>
            <a:cxnSpLocks/>
          </p:cNvCxnSpPr>
          <p:nvPr/>
        </p:nvCxnSpPr>
        <p:spPr>
          <a:xfrm flipH="1" flipV="1">
            <a:off x="1836511" y="930360"/>
            <a:ext cx="2515151" cy="32556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C405D7-26FA-4BF9-A1B6-13B0FBED7BB0}"/>
              </a:ext>
            </a:extLst>
          </p:cNvPr>
          <p:cNvCxnSpPr/>
          <p:nvPr/>
        </p:nvCxnSpPr>
        <p:spPr>
          <a:xfrm>
            <a:off x="628260" y="5349240"/>
            <a:ext cx="42105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D4B531-EC8D-448D-A277-C9E64B62AE76}"/>
              </a:ext>
            </a:extLst>
          </p:cNvPr>
          <p:cNvCxnSpPr/>
          <p:nvPr/>
        </p:nvCxnSpPr>
        <p:spPr>
          <a:xfrm>
            <a:off x="6842760" y="5806440"/>
            <a:ext cx="4221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457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, waterfall chart&#10;&#10;Description automatically generated">
            <a:extLst>
              <a:ext uri="{FF2B5EF4-FFF2-40B4-BE49-F238E27FC236}">
                <a16:creationId xmlns:a16="http://schemas.microsoft.com/office/drawing/2014/main" id="{BB3689B4-7863-4239-D1E6-5C95B40C54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04" y="3907177"/>
            <a:ext cx="5943600" cy="2971800"/>
          </a:xfrm>
          <a:prstGeom prst="rect">
            <a:avLst/>
          </a:prstGeom>
        </p:spPr>
      </p:pic>
      <p:pic>
        <p:nvPicPr>
          <p:cNvPr id="11" name="Picture 10" descr="Chart, waterfall chart&#10;&#10;Description automatically generated">
            <a:extLst>
              <a:ext uri="{FF2B5EF4-FFF2-40B4-BE49-F238E27FC236}">
                <a16:creationId xmlns:a16="http://schemas.microsoft.com/office/drawing/2014/main" id="{67909370-367F-8A67-4007-2ED2B19D73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11"/>
            <a:ext cx="5943600" cy="2971800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49C53FC8-30D7-8AE2-3A6F-214390C8DD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8" y="-62463"/>
            <a:ext cx="3962400" cy="3962400"/>
          </a:xfrm>
          <a:prstGeom prst="rect">
            <a:avLst/>
          </a:prstGeom>
        </p:spPr>
      </p:pic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15A4866C-19C9-BA22-E27C-0D0CC056BE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9" y="-48009"/>
            <a:ext cx="39624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756" y="0"/>
            <a:ext cx="4990642" cy="549608"/>
          </a:xfrm>
        </p:spPr>
        <p:txBody>
          <a:bodyPr>
            <a:noAutofit/>
          </a:bodyPr>
          <a:lstStyle/>
          <a:p>
            <a:pPr lvl="1"/>
            <a:r>
              <a:rPr lang="en-US" sz="3600" dirty="0">
                <a:solidFill>
                  <a:srgbClr val="0000FF"/>
                </a:solidFill>
              </a:rPr>
              <a:t>Chicago, IL-IN-WI NAA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A7E51CC-F3FF-5532-7878-FDC35C5E6000}"/>
              </a:ext>
            </a:extLst>
          </p:cNvPr>
          <p:cNvSpPr txBox="1">
            <a:spLocks/>
          </p:cNvSpPr>
          <p:nvPr/>
        </p:nvSpPr>
        <p:spPr>
          <a:xfrm>
            <a:off x="3653791" y="504519"/>
            <a:ext cx="5083728" cy="611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sz="2200" b="1" kern="0" dirty="0"/>
              <a:t>550590019 (</a:t>
            </a:r>
            <a:r>
              <a:rPr lang="en-US" sz="2200" b="1" kern="0" dirty="0" err="1"/>
              <a:t>Chiwaukee</a:t>
            </a:r>
            <a:r>
              <a:rPr lang="en-US" sz="2200" b="1" kern="0" dirty="0"/>
              <a:t> Prairie, WI)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FB2636F-690C-A794-314D-717D022C94D1}"/>
              </a:ext>
            </a:extLst>
          </p:cNvPr>
          <p:cNvSpPr txBox="1">
            <a:spLocks/>
          </p:cNvSpPr>
          <p:nvPr/>
        </p:nvSpPr>
        <p:spPr>
          <a:xfrm>
            <a:off x="962116" y="4123711"/>
            <a:ext cx="3876729" cy="707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b="1" kern="0" dirty="0">
                <a:solidFill>
                  <a:srgbClr val="0000FF"/>
                </a:solidFill>
              </a:rPr>
              <a:t>Sectorized HDDM Sensitivities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644E4FC-7928-D4BE-56AF-1920110A6215}"/>
              </a:ext>
            </a:extLst>
          </p:cNvPr>
          <p:cNvSpPr txBox="1">
            <a:spLocks/>
          </p:cNvSpPr>
          <p:nvPr/>
        </p:nvSpPr>
        <p:spPr>
          <a:xfrm>
            <a:off x="3454483" y="1092337"/>
            <a:ext cx="4422779" cy="1338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endParaRPr lang="en-US" b="1" kern="0" dirty="0">
              <a:solidFill>
                <a:srgbClr val="0000FF"/>
              </a:solidFill>
            </a:endParaRPr>
          </a:p>
          <a:p>
            <a:pPr marL="0" lvl="1"/>
            <a:r>
              <a:rPr lang="en-US" sz="1800" b="1" kern="0" dirty="0"/>
              <a:t>on 20160625</a:t>
            </a:r>
          </a:p>
          <a:p>
            <a:pPr marL="0" lvl="1"/>
            <a:r>
              <a:rPr lang="en-US" sz="1800" b="1" kern="0" dirty="0" err="1"/>
              <a:t>Obs</a:t>
            </a:r>
            <a:r>
              <a:rPr lang="en-US" sz="1800" b="1" kern="0" dirty="0"/>
              <a:t> = 77 ppb, Sim = 82 ppb </a:t>
            </a:r>
          </a:p>
          <a:p>
            <a:pPr marL="0" lvl="1"/>
            <a:r>
              <a:rPr lang="en-US" b="1" kern="0" dirty="0">
                <a:solidFill>
                  <a:srgbClr val="0000FF"/>
                </a:solidFill>
              </a:rPr>
              <a:t>MDA8 Ozone Isopleths</a:t>
            </a:r>
          </a:p>
          <a:p>
            <a:pPr marL="0" lvl="1"/>
            <a:r>
              <a:rPr lang="en-US" b="1" kern="0" dirty="0">
                <a:solidFill>
                  <a:srgbClr val="0000FF"/>
                </a:solidFill>
              </a:rPr>
              <a:t>(suggested control </a:t>
            </a:r>
            <a:r>
              <a:rPr lang="en-US" b="1" kern="0" dirty="0" err="1">
                <a:solidFill>
                  <a:srgbClr val="0000FF"/>
                </a:solidFill>
              </a:rPr>
              <a:t>NOx:VOC</a:t>
            </a:r>
            <a:r>
              <a:rPr lang="en-US" b="1" kern="0" dirty="0">
                <a:solidFill>
                  <a:srgbClr val="0000FF"/>
                </a:solidFill>
              </a:rPr>
              <a:t> about 2:1)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D880470-7886-CFF4-EA9B-9785EBAFCFF0}"/>
              </a:ext>
            </a:extLst>
          </p:cNvPr>
          <p:cNvCxnSpPr>
            <a:cxnSpLocks/>
          </p:cNvCxnSpPr>
          <p:nvPr/>
        </p:nvCxnSpPr>
        <p:spPr>
          <a:xfrm flipH="1">
            <a:off x="9254169" y="400682"/>
            <a:ext cx="2436529" cy="15994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12AC0CE-8633-7DF2-5148-FA6BC06B3EDF}"/>
              </a:ext>
            </a:extLst>
          </p:cNvPr>
          <p:cNvCxnSpPr>
            <a:cxnSpLocks/>
          </p:cNvCxnSpPr>
          <p:nvPr/>
        </p:nvCxnSpPr>
        <p:spPr>
          <a:xfrm flipH="1">
            <a:off x="2820318" y="435497"/>
            <a:ext cx="634165" cy="133821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92D16B20-FF0A-3E01-720E-12009E13D415}"/>
              </a:ext>
            </a:extLst>
          </p:cNvPr>
          <p:cNvSpPr txBox="1">
            <a:spLocks/>
          </p:cNvSpPr>
          <p:nvPr/>
        </p:nvSpPr>
        <p:spPr>
          <a:xfrm>
            <a:off x="4668147" y="2497791"/>
            <a:ext cx="4422779" cy="1338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endParaRPr lang="en-US" b="1" kern="0" dirty="0">
              <a:solidFill>
                <a:srgbClr val="0000FF"/>
              </a:solidFill>
            </a:endParaRPr>
          </a:p>
          <a:p>
            <a:pPr marL="0" lvl="1"/>
            <a:r>
              <a:rPr lang="en-US" sz="1800" b="1" kern="0" dirty="0"/>
              <a:t>on 20160804</a:t>
            </a:r>
          </a:p>
          <a:p>
            <a:pPr marL="0" lvl="1"/>
            <a:r>
              <a:rPr lang="en-US" sz="1800" b="1" kern="0" dirty="0" err="1"/>
              <a:t>Obs</a:t>
            </a:r>
            <a:r>
              <a:rPr lang="en-US" sz="1800" b="1" kern="0" dirty="0"/>
              <a:t> = 77 ppb, Sim = 82 ppb </a:t>
            </a:r>
          </a:p>
          <a:p>
            <a:pPr marL="0" lvl="1"/>
            <a:r>
              <a:rPr lang="en-US" b="1" kern="0" dirty="0">
                <a:solidFill>
                  <a:srgbClr val="0000FF"/>
                </a:solidFill>
              </a:rPr>
              <a:t>MDA8 Ozone Isopleths</a:t>
            </a:r>
          </a:p>
          <a:p>
            <a:pPr marL="0" lvl="1"/>
            <a:r>
              <a:rPr lang="en-US" b="1" kern="0" dirty="0">
                <a:solidFill>
                  <a:srgbClr val="0000FF"/>
                </a:solidFill>
              </a:rPr>
              <a:t>(suggested control </a:t>
            </a:r>
            <a:r>
              <a:rPr lang="en-US" b="1" kern="0" dirty="0" err="1">
                <a:solidFill>
                  <a:srgbClr val="0000FF"/>
                </a:solidFill>
              </a:rPr>
              <a:t>NOx:VOC</a:t>
            </a:r>
            <a:r>
              <a:rPr lang="en-US" b="1" kern="0" dirty="0">
                <a:solidFill>
                  <a:srgbClr val="0000FF"/>
                </a:solidFill>
              </a:rPr>
              <a:t> about 1:8)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19D1360-609C-B27D-7EF7-F92B8D6A4BA0}"/>
              </a:ext>
            </a:extLst>
          </p:cNvPr>
          <p:cNvSpPr txBox="1">
            <a:spLocks/>
          </p:cNvSpPr>
          <p:nvPr/>
        </p:nvSpPr>
        <p:spPr>
          <a:xfrm>
            <a:off x="7488859" y="4246427"/>
            <a:ext cx="3876729" cy="707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b="1" kern="0" dirty="0">
                <a:solidFill>
                  <a:srgbClr val="0000FF"/>
                </a:solidFill>
              </a:rPr>
              <a:t>Sectorized HDDM Sensitivities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3E7D09-B3A8-4C32-8627-26B0EC0CDD36}"/>
              </a:ext>
            </a:extLst>
          </p:cNvPr>
          <p:cNvCxnSpPr/>
          <p:nvPr/>
        </p:nvCxnSpPr>
        <p:spPr>
          <a:xfrm>
            <a:off x="594360" y="5349240"/>
            <a:ext cx="42444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5645F1-3021-48CC-92C2-07B430E5580A}"/>
              </a:ext>
            </a:extLst>
          </p:cNvPr>
          <p:cNvCxnSpPr/>
          <p:nvPr/>
        </p:nvCxnSpPr>
        <p:spPr>
          <a:xfrm>
            <a:off x="6858000" y="5349240"/>
            <a:ext cx="4221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765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3F884-F1E3-4E3A-AEE9-FC9B46E1A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 of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7D054-0389-4472-B559-9C0C255FD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With just three sets of sensitivity coefficients at 100%, 50% and 10% of total anthropogenic emissions, we could not estimate O</a:t>
            </a:r>
            <a:r>
              <a:rPr lang="en-US" baseline="-25000" dirty="0"/>
              <a:t>3</a:t>
            </a:r>
            <a:r>
              <a:rPr lang="en-US" dirty="0"/>
              <a:t> response for the full range of emission reductions.</a:t>
            </a:r>
          </a:p>
          <a:p>
            <a:r>
              <a:rPr lang="en-US" dirty="0"/>
              <a:t>We produced O</a:t>
            </a:r>
            <a:r>
              <a:rPr lang="en-US" baseline="-25000" dirty="0"/>
              <a:t>3</a:t>
            </a:r>
            <a:r>
              <a:rPr lang="en-US" dirty="0"/>
              <a:t> isopleths covering a range of zero to 45% NO</a:t>
            </a:r>
            <a:r>
              <a:rPr lang="en-US" baseline="-25000" dirty="0"/>
              <a:t>x</a:t>
            </a:r>
            <a:r>
              <a:rPr lang="en-US" dirty="0"/>
              <a:t> and VOC emissions reductions. More information is needed at the lower emissions levels.</a:t>
            </a:r>
          </a:p>
          <a:p>
            <a:r>
              <a:rPr lang="en-US" dirty="0"/>
              <a:t>Effective control paths are receptor / date dependent. </a:t>
            </a:r>
          </a:p>
          <a:p>
            <a:r>
              <a:rPr lang="en-US" dirty="0"/>
              <a:t>For an exceedance at a specific receptor / on a specific date, it is possible that</a:t>
            </a:r>
          </a:p>
          <a:p>
            <a:pPr lvl="1"/>
            <a:r>
              <a:rPr lang="en-US" dirty="0"/>
              <a:t>NOx controls are more effective,</a:t>
            </a:r>
          </a:p>
          <a:p>
            <a:pPr lvl="1"/>
            <a:r>
              <a:rPr lang="en-US" dirty="0"/>
              <a:t>VOC controls are more effective or</a:t>
            </a:r>
          </a:p>
          <a:p>
            <a:pPr lvl="1"/>
            <a:r>
              <a:rPr lang="en-US" dirty="0"/>
              <a:t>NOx &amp; VOC controls are both effective. </a:t>
            </a:r>
          </a:p>
          <a:p>
            <a:r>
              <a:rPr lang="en-US" dirty="0"/>
              <a:t>Controlling certain emission sectors may be more effective</a:t>
            </a:r>
          </a:p>
          <a:p>
            <a:r>
              <a:rPr lang="en-US" dirty="0"/>
              <a:t>Controlling emissions during certain time periods in the diel may be more effective.</a:t>
            </a:r>
          </a:p>
          <a:p>
            <a:r>
              <a:rPr lang="en-US" dirty="0"/>
              <a:t>F</a:t>
            </a:r>
            <a:r>
              <a:rPr lang="en-US"/>
              <a:t>or </a:t>
            </a:r>
            <a:r>
              <a:rPr lang="en-US" dirty="0"/>
              <a:t>more </a:t>
            </a:r>
            <a:r>
              <a:rPr lang="en-US"/>
              <a:t>detailed results, please </a:t>
            </a:r>
            <a:r>
              <a:rPr lang="en-US" dirty="0"/>
              <a:t>see our </a:t>
            </a:r>
            <a:r>
              <a:rPr lang="en-US" i="1"/>
              <a:t>Final Report at </a:t>
            </a:r>
            <a:r>
              <a:rPr lang="en-US" i="1">
                <a:hlinkClick r:id="rId2"/>
              </a:rPr>
              <a:t>http://semap.ce.gatech.edu/LADCO/LADCO_Project_Final_Report_V4.pdf</a:t>
            </a:r>
            <a:endParaRPr lang="en-US" i="1"/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60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" y="0"/>
            <a:ext cx="136235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3011956"/>
            <a:ext cx="12192000" cy="834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Thanks!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Questions?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odman@gatech.edu</a:t>
            </a:r>
          </a:p>
        </p:txBody>
      </p:sp>
    </p:spTree>
    <p:extLst>
      <p:ext uri="{BB962C8B-B14F-4D97-AF65-F5344CB8AC3E}">
        <p14:creationId xmlns:p14="http://schemas.microsoft.com/office/powerpoint/2010/main" val="3262498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" y="0"/>
            <a:ext cx="136235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3011956"/>
            <a:ext cx="12192000" cy="8340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817287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913"/>
            <a:ext cx="12192000" cy="549608"/>
          </a:xfrm>
        </p:spPr>
        <p:txBody>
          <a:bodyPr>
            <a:noAutofit/>
          </a:bodyPr>
          <a:lstStyle/>
          <a:p>
            <a:pPr lvl="1" algn="ctr"/>
            <a:r>
              <a:rPr lang="en-US" sz="2800" dirty="0">
                <a:solidFill>
                  <a:srgbClr val="0000FF"/>
                </a:solidFill>
              </a:rPr>
              <a:t>Spreadsheet to calculate DVF with user input sector specific reductions  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BC6C2B5-6B6F-50F4-189B-8ECDD41503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986283"/>
              </p:ext>
            </p:extLst>
          </p:nvPr>
        </p:nvGraphicFramePr>
        <p:xfrm>
          <a:off x="22033" y="1026886"/>
          <a:ext cx="12151974" cy="5054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5" name="Macro-Enabled Worksheet" r:id="rId3" imgW="14839913" imgH="6191119" progId="Excel.SheetMacroEnabled.12">
                  <p:embed/>
                </p:oleObj>
              </mc:Choice>
              <mc:Fallback>
                <p:oleObj name="Macro-Enabled Worksheet" r:id="rId3" imgW="14839913" imgH="6191119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33" y="1026886"/>
                        <a:ext cx="12151974" cy="5054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188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05080"/>
          </a:xfrm>
        </p:spPr>
        <p:txBody>
          <a:bodyPr/>
          <a:lstStyle/>
          <a:p>
            <a:pPr algn="ctr"/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958" y="1157681"/>
            <a:ext cx="9994082" cy="5584642"/>
          </a:xfrm>
        </p:spPr>
        <p:txBody>
          <a:bodyPr>
            <a:noAutofit/>
          </a:bodyPr>
          <a:lstStyle/>
          <a:p>
            <a:r>
              <a:rPr lang="en-US" u="sng" dirty="0"/>
              <a:t>Goal:</a:t>
            </a:r>
            <a:r>
              <a:rPr lang="en-US" dirty="0"/>
              <a:t> Identify optimal surface ozone (O</a:t>
            </a:r>
            <a:r>
              <a:rPr lang="en-US" baseline="-25000" dirty="0"/>
              <a:t>3</a:t>
            </a:r>
            <a:r>
              <a:rPr lang="en-US" dirty="0"/>
              <a:t>) mitigation strategies for nonattainment/maintenance areas in the LADCO region</a:t>
            </a:r>
          </a:p>
          <a:p>
            <a:endParaRPr lang="en-US" dirty="0"/>
          </a:p>
          <a:p>
            <a:r>
              <a:rPr lang="en-US" u="sng" dirty="0"/>
              <a:t>Key Questions: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sz="2400" dirty="0"/>
              <a:t>How do O</a:t>
            </a:r>
            <a:r>
              <a:rPr lang="en-US" sz="2400" baseline="-25000" dirty="0"/>
              <a:t>3</a:t>
            </a:r>
            <a:r>
              <a:rPr lang="en-US" sz="2400" dirty="0"/>
              <a:t> concentrations at receptors respond to total nitrogen oxides (NO</a:t>
            </a:r>
            <a:r>
              <a:rPr lang="en-US" sz="2400" baseline="-25000" dirty="0"/>
              <a:t>x</a:t>
            </a:r>
            <a:r>
              <a:rPr lang="en-US" sz="2400" dirty="0"/>
              <a:t>), volatile organic compounds (VOC), or NO</a:t>
            </a:r>
            <a:r>
              <a:rPr lang="en-US" sz="2400" baseline="-25000" dirty="0"/>
              <a:t>x</a:t>
            </a:r>
            <a:r>
              <a:rPr lang="en-US" sz="2400" dirty="0"/>
              <a:t> and VOC emission reductions along a spectrum of 10% to 100%?  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sz="2400" dirty="0"/>
              <a:t>… emissions reductions from different sectors? 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sz="2400" dirty="0"/>
              <a:t>Which combination(s) of NO</a:t>
            </a:r>
            <a:r>
              <a:rPr lang="en-US" sz="2400" baseline="-25000" dirty="0"/>
              <a:t>x</a:t>
            </a:r>
            <a:r>
              <a:rPr lang="en-US" sz="2400" dirty="0"/>
              <a:t>, VOC, and sector has the largest impact on peak O</a:t>
            </a:r>
            <a:r>
              <a:rPr lang="en-US" sz="2400" baseline="-25000" dirty="0"/>
              <a:t>3</a:t>
            </a:r>
            <a:r>
              <a:rPr lang="en-US" sz="2400" dirty="0"/>
              <a:t>?  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sz="2400" dirty="0"/>
              <a:t>What periods in the diel are most effective for sectorized emissions reductions?  </a:t>
            </a:r>
          </a:p>
        </p:txBody>
      </p:sp>
    </p:spTree>
    <p:extLst>
      <p:ext uri="{BB962C8B-B14F-4D97-AF65-F5344CB8AC3E}">
        <p14:creationId xmlns:p14="http://schemas.microsoft.com/office/powerpoint/2010/main" val="3895529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115" y="0"/>
            <a:ext cx="7182997" cy="549608"/>
          </a:xfrm>
        </p:spPr>
        <p:txBody>
          <a:bodyPr>
            <a:noAutofit/>
          </a:bodyPr>
          <a:lstStyle/>
          <a:p>
            <a:pPr lvl="1"/>
            <a:r>
              <a:rPr lang="en-US" sz="3600" dirty="0">
                <a:solidFill>
                  <a:srgbClr val="0000FF"/>
                </a:solidFill>
              </a:rPr>
              <a:t>Sensitivity Analysis Summary (1)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169F976-645B-3EE1-C616-A60BEDF6F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799596"/>
              </p:ext>
            </p:extLst>
          </p:nvPr>
        </p:nvGraphicFramePr>
        <p:xfrm>
          <a:off x="0" y="1451757"/>
          <a:ext cx="1219200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113">
                  <a:extLst>
                    <a:ext uri="{9D8B030D-6E8A-4147-A177-3AD203B41FA5}">
                      <a16:colId xmlns:a16="http://schemas.microsoft.com/office/drawing/2014/main" val="2467515653"/>
                    </a:ext>
                  </a:extLst>
                </a:gridCol>
                <a:gridCol w="3797860">
                  <a:extLst>
                    <a:ext uri="{9D8B030D-6E8A-4147-A177-3AD203B41FA5}">
                      <a16:colId xmlns:a16="http://schemas.microsoft.com/office/drawing/2014/main" val="4239108104"/>
                    </a:ext>
                  </a:extLst>
                </a:gridCol>
                <a:gridCol w="3040656">
                  <a:extLst>
                    <a:ext uri="{9D8B030D-6E8A-4147-A177-3AD203B41FA5}">
                      <a16:colId xmlns:a16="http://schemas.microsoft.com/office/drawing/2014/main" val="3050830207"/>
                    </a:ext>
                  </a:extLst>
                </a:gridCol>
                <a:gridCol w="3290371">
                  <a:extLst>
                    <a:ext uri="{9D8B030D-6E8A-4147-A177-3AD203B41FA5}">
                      <a16:colId xmlns:a16="http://schemas.microsoft.com/office/drawing/2014/main" val="1062064664"/>
                    </a:ext>
                  </a:extLst>
                </a:gridCol>
              </a:tblGrid>
              <a:tr h="84609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Area</a:t>
                      </a: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Typical Optimal NOx/VOC Emissions Control Path on Exceedances</a:t>
                      </a: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Typical Largest Sectorized Emissions Contributors to MDA8 O3 Mitigation</a:t>
                      </a: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Emission Periods with Largest Impact on MDA8 O3 Mitigation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0421" marR="110421" marT="0" marB="0"/>
                </a:tc>
                <a:extLst>
                  <a:ext uri="{0D108BD9-81ED-4DB2-BD59-A6C34878D82A}">
                    <a16:rowId xmlns:a16="http://schemas.microsoft.com/office/drawing/2014/main" val="1732062470"/>
                  </a:ext>
                </a:extLst>
              </a:tr>
              <a:tr h="52072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Chicago, IL-IN-WI, inland and coastal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mix of the three, but NOx controls are more effective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nonroad, onroad gasoline and non-EGU point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 and early morning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extLst>
                  <a:ext uri="{0D108BD9-81ED-4DB2-BD59-A6C34878D82A}">
                    <a16:rowId xmlns:a16="http://schemas.microsoft.com/office/drawing/2014/main" val="1792723478"/>
                  </a:ext>
                </a:extLst>
              </a:tr>
              <a:tr h="52072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Chicago, IL-IN-WI, far north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mix of the three, but NOx &amp; VOC are more effective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onroad gasoline, volatile chemical products, nonroad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early and late morning</a:t>
                      </a:r>
                    </a:p>
                  </a:txBody>
                  <a:tcPr marL="110421" marR="110421" marT="0" marB="0"/>
                </a:tc>
                <a:extLst>
                  <a:ext uri="{0D108BD9-81ED-4DB2-BD59-A6C34878D82A}">
                    <a16:rowId xmlns:a16="http://schemas.microsoft.com/office/drawing/2014/main" val="770065851"/>
                  </a:ext>
                </a:extLst>
              </a:tr>
              <a:tr h="52072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St. Louis, IL-MO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 general, NOx controls are more effective, with a few NOx &amp; VOC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onroad diesel, onroad gasoline, nonroad and EGU point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 morning and early afternoon, and early morning for EGU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extLst>
                  <a:ext uri="{0D108BD9-81ED-4DB2-BD59-A6C34878D82A}">
                    <a16:rowId xmlns:a16="http://schemas.microsoft.com/office/drawing/2014/main" val="3656643590"/>
                  </a:ext>
                </a:extLst>
              </a:tr>
              <a:tr h="52072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Louisville, IN-KY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NOx controls are more effective, with a few VOC and NOx &amp; VOC 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EGU point, onroad diesel, onroad gasoline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 morning and early morning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extLst>
                  <a:ext uri="{0D108BD9-81ED-4DB2-BD59-A6C34878D82A}">
                    <a16:rowId xmlns:a16="http://schemas.microsoft.com/office/drawing/2014/main" val="221749710"/>
                  </a:ext>
                </a:extLst>
              </a:tr>
              <a:tr h="52072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Cincinnati, OH-KY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NOx controls are more effective, with occasional NOx &amp; VOC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onroad gasoline, nonroad, onroad diesel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 morning and early afternoon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extLst>
                  <a:ext uri="{0D108BD9-81ED-4DB2-BD59-A6C34878D82A}">
                    <a16:rowId xmlns:a16="http://schemas.microsoft.com/office/drawing/2014/main" val="65958473"/>
                  </a:ext>
                </a:extLst>
              </a:tr>
              <a:tr h="52072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Columbus, OH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 general, NOx controls are more effective, with a few NOx &amp; VOC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onroad gasoline, nonroad, EGU point, onroad diesel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 morning and early afternoon, night and early morning for EGU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extLst>
                  <a:ext uri="{0D108BD9-81ED-4DB2-BD59-A6C34878D82A}">
                    <a16:rowId xmlns:a16="http://schemas.microsoft.com/office/drawing/2014/main" val="3045819762"/>
                  </a:ext>
                </a:extLst>
              </a:tr>
              <a:tr h="52072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Cleveland, OH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 general, NOx controls are more effective, with a few NOx &amp; VOC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nonroad, onroad gasoline, onroad diesel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 morning and early afternoon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extLst>
                  <a:ext uri="{0D108BD9-81ED-4DB2-BD59-A6C34878D82A}">
                    <a16:rowId xmlns:a16="http://schemas.microsoft.com/office/drawing/2014/main" val="1926037391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EFE4FFCC-95FC-B550-AC03-A550934AA823}"/>
              </a:ext>
            </a:extLst>
          </p:cNvPr>
          <p:cNvSpPr txBox="1">
            <a:spLocks/>
          </p:cNvSpPr>
          <p:nvPr/>
        </p:nvSpPr>
        <p:spPr>
          <a:xfrm>
            <a:off x="125618" y="658542"/>
            <a:ext cx="11934845" cy="684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>
              <a:lnSpc>
                <a:spcPts val="1800"/>
              </a:lnSpc>
            </a:pPr>
            <a:r>
              <a:rPr lang="en-US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control paths are receptor/date dependent. For an exceedance with specific receptor/date, it can be either (1) NOx controls are more effective, or (2) VOC controls are more effective, or (3) NOx &amp; VOC controls are both effective. </a:t>
            </a:r>
          </a:p>
        </p:txBody>
      </p:sp>
    </p:spTree>
    <p:extLst>
      <p:ext uri="{BB962C8B-B14F-4D97-AF65-F5344CB8AC3E}">
        <p14:creationId xmlns:p14="http://schemas.microsoft.com/office/powerpoint/2010/main" val="2909089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115" y="0"/>
            <a:ext cx="7182997" cy="549608"/>
          </a:xfrm>
        </p:spPr>
        <p:txBody>
          <a:bodyPr>
            <a:noAutofit/>
          </a:bodyPr>
          <a:lstStyle/>
          <a:p>
            <a:pPr lvl="1"/>
            <a:r>
              <a:rPr lang="en-US" sz="3600" dirty="0">
                <a:solidFill>
                  <a:srgbClr val="0000FF"/>
                </a:solidFill>
              </a:rPr>
              <a:t>Sensitivity Analysis Summary (2)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169F976-645B-3EE1-C616-A60BEDF6F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021541"/>
              </p:ext>
            </p:extLst>
          </p:nvPr>
        </p:nvGraphicFramePr>
        <p:xfrm>
          <a:off x="0" y="658542"/>
          <a:ext cx="12192000" cy="5728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142">
                  <a:extLst>
                    <a:ext uri="{9D8B030D-6E8A-4147-A177-3AD203B41FA5}">
                      <a16:colId xmlns:a16="http://schemas.microsoft.com/office/drawing/2014/main" val="2467515653"/>
                    </a:ext>
                  </a:extLst>
                </a:gridCol>
                <a:gridCol w="3745735">
                  <a:extLst>
                    <a:ext uri="{9D8B030D-6E8A-4147-A177-3AD203B41FA5}">
                      <a16:colId xmlns:a16="http://schemas.microsoft.com/office/drawing/2014/main" val="4239108104"/>
                    </a:ext>
                  </a:extLst>
                </a:gridCol>
                <a:gridCol w="3933022">
                  <a:extLst>
                    <a:ext uri="{9D8B030D-6E8A-4147-A177-3AD203B41FA5}">
                      <a16:colId xmlns:a16="http://schemas.microsoft.com/office/drawing/2014/main" val="3050830207"/>
                    </a:ext>
                  </a:extLst>
                </a:gridCol>
                <a:gridCol w="3114101">
                  <a:extLst>
                    <a:ext uri="{9D8B030D-6E8A-4147-A177-3AD203B41FA5}">
                      <a16:colId xmlns:a16="http://schemas.microsoft.com/office/drawing/2014/main" val="1062064664"/>
                    </a:ext>
                  </a:extLst>
                </a:gridCol>
              </a:tblGrid>
              <a:tr h="69653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Area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Typical Optimal NOx/VOC Emissions Control Path on Exceedances</a:t>
                      </a: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Typical Largest Sectorized Emissions Contributors to MDA8 O3 Mitigation</a:t>
                      </a: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Emission Periods with Largest Impact on MDA8 O3 Mitigation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0421" marR="110421" marT="0" marB="0"/>
                </a:tc>
                <a:extLst>
                  <a:ext uri="{0D108BD9-81ED-4DB2-BD59-A6C34878D82A}">
                    <a16:rowId xmlns:a16="http://schemas.microsoft.com/office/drawing/2014/main" val="1732062470"/>
                  </a:ext>
                </a:extLst>
              </a:tr>
              <a:tr h="52072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Detroit, MI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NOx controls are more effective, with occasional NOx &amp; VOC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nonroad, onroad gasoline, non-EGU point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early morning and late morning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extLst>
                  <a:ext uri="{0D108BD9-81ED-4DB2-BD59-A6C34878D82A}">
                    <a16:rowId xmlns:a16="http://schemas.microsoft.com/office/drawing/2014/main" val="1792723478"/>
                  </a:ext>
                </a:extLst>
              </a:tr>
              <a:tr h="52072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Berrien County, MI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NOx controls are more effective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nonroad, onroad diesel, onroad gasoline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 morning and early afternoon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extLst>
                  <a:ext uri="{0D108BD9-81ED-4DB2-BD59-A6C34878D82A}">
                    <a16:rowId xmlns:a16="http://schemas.microsoft.com/office/drawing/2014/main" val="770065851"/>
                  </a:ext>
                </a:extLst>
              </a:tr>
              <a:tr h="52072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Allegan County, MI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NOx controls are more effective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nonroad, onroad diesel, onroad gasoline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 morning and early afternoon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extLst>
                  <a:ext uri="{0D108BD9-81ED-4DB2-BD59-A6C34878D82A}">
                    <a16:rowId xmlns:a16="http://schemas.microsoft.com/office/drawing/2014/main" val="3656643590"/>
                  </a:ext>
                </a:extLst>
              </a:tr>
              <a:tr h="52072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Muskegon County, MI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NOx controls are more effective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nonroad, onroad diesel, onroad gasoline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 morning and early afternoon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extLst>
                  <a:ext uri="{0D108BD9-81ED-4DB2-BD59-A6C34878D82A}">
                    <a16:rowId xmlns:a16="http://schemas.microsoft.com/office/drawing/2014/main" val="221749710"/>
                  </a:ext>
                </a:extLst>
              </a:tr>
              <a:tr h="66835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Milwaukee, WI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 mix of the three, but NOx &amp; VOC are more effective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onroad gasoline, volatile chemical products, nonroad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early morning, late morning and night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extLst>
                  <a:ext uri="{0D108BD9-81ED-4DB2-BD59-A6C34878D82A}">
                    <a16:rowId xmlns:a16="http://schemas.microsoft.com/office/drawing/2014/main" val="65958473"/>
                  </a:ext>
                </a:extLst>
              </a:tr>
              <a:tr h="52072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Sheboygan County, WI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Mostly NOx &amp; VOC, but NOx and VOC controls are also effective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onroad gasoline, volatile chemical products, nonroad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early morning and late morning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extLst>
                  <a:ext uri="{0D108BD9-81ED-4DB2-BD59-A6C34878D82A}">
                    <a16:rowId xmlns:a16="http://schemas.microsoft.com/office/drawing/2014/main" val="3045819762"/>
                  </a:ext>
                </a:extLst>
              </a:tr>
              <a:tr h="52072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Manitowoc County, WI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Mostly NOx &amp; VOC, but NOx and VOC controls are also effective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volatile chemical products and onroad gasoline (VOC), nonroad, onroad diesel (NOx)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early morning, late morning and night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extLst>
                  <a:ext uri="{0D108BD9-81ED-4DB2-BD59-A6C34878D82A}">
                    <a16:rowId xmlns:a16="http://schemas.microsoft.com/office/drawing/2014/main" val="1926037391"/>
                  </a:ext>
                </a:extLst>
              </a:tr>
              <a:tr h="52072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Door County, WI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NOx controls are more effective, with occasional NOx &amp; VOC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nonroad and onroad gasoline (NOx) volatile chemical products (VOC)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early morning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421" marR="110421" marT="0" marB="0"/>
                </a:tc>
                <a:extLst>
                  <a:ext uri="{0D108BD9-81ED-4DB2-BD59-A6C34878D82A}">
                    <a16:rowId xmlns:a16="http://schemas.microsoft.com/office/drawing/2014/main" val="692198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04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834088"/>
          </a:xfrm>
        </p:spPr>
        <p:txBody>
          <a:bodyPr/>
          <a:lstStyle/>
          <a:p>
            <a:pPr algn="ctr"/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53" y="999342"/>
            <a:ext cx="11515292" cy="41361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Use the Comprehensive Air Quality Model with Extensions (</a:t>
            </a:r>
            <a:r>
              <a:rPr lang="en-US" dirty="0" err="1"/>
              <a:t>CAMx</a:t>
            </a:r>
            <a:r>
              <a:rPr lang="en-US" dirty="0"/>
              <a:t>) equipped with High-order Decoupled Direct Method (HDDM) to model the 1st and 2nd order sensitivity coefficients of 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dirty="0"/>
              <a:t> concentrations to the emissions of NO</a:t>
            </a:r>
            <a:r>
              <a:rPr lang="en-US" baseline="-25000" dirty="0"/>
              <a:t>x</a:t>
            </a:r>
            <a:r>
              <a:rPr lang="en-US" dirty="0"/>
              <a:t> and VOCs</a:t>
            </a:r>
          </a:p>
          <a:p>
            <a:pPr>
              <a:lnSpc>
                <a:spcPct val="100000"/>
              </a:lnSpc>
            </a:pPr>
            <a:r>
              <a:rPr lang="en-US" dirty="0"/>
              <a:t>Using those sensitivity coefficients, build reduced form models (RFMs)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to assess how O</a:t>
            </a:r>
            <a:r>
              <a:rPr lang="en-US" sz="2200" baseline="-25000" dirty="0"/>
              <a:t>3</a:t>
            </a:r>
            <a:r>
              <a:rPr lang="en-US" sz="2200" dirty="0"/>
              <a:t> concentrations respond to changes in total anthropogenic NO</a:t>
            </a:r>
            <a:r>
              <a:rPr lang="en-US" sz="2200" baseline="-25000" dirty="0"/>
              <a:t>x</a:t>
            </a:r>
            <a:r>
              <a:rPr lang="en-US" sz="2200" dirty="0"/>
              <a:t>/VOC emissions – construct O</a:t>
            </a:r>
            <a:r>
              <a:rPr lang="en-US" sz="2200" baseline="-25000" dirty="0"/>
              <a:t>3</a:t>
            </a:r>
            <a:r>
              <a:rPr lang="en-US" sz="2200" dirty="0"/>
              <a:t> isopleths for identifying alternative control paths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to evaluate the impacts of sectorized and time-period emissions on peak O</a:t>
            </a:r>
            <a:r>
              <a:rPr lang="en-US" sz="2200" baseline="-25000" dirty="0"/>
              <a:t>3</a:t>
            </a:r>
            <a:r>
              <a:rPr lang="en-US" sz="2200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to assess how O</a:t>
            </a:r>
            <a:r>
              <a:rPr lang="en-US" sz="2200" baseline="-25000" dirty="0"/>
              <a:t>3</a:t>
            </a:r>
            <a:r>
              <a:rPr lang="en-US" sz="2200" dirty="0"/>
              <a:t> concentrations respond to sectorized NO</a:t>
            </a:r>
            <a:r>
              <a:rPr lang="en-US" sz="2200" baseline="-25000" dirty="0"/>
              <a:t>x</a:t>
            </a:r>
            <a:r>
              <a:rPr lang="en-US" sz="2200" dirty="0"/>
              <a:t>/VOC emissions – evaluate controls for achieving a desirable future design value (DVF) </a:t>
            </a:r>
          </a:p>
          <a:p>
            <a:pPr marL="457189" lvl="1" indent="0">
              <a:buNone/>
            </a:pPr>
            <a:endParaRPr lang="en-US" sz="2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EDB87D-CF0E-6A58-28AB-C35F52F0F3AE}"/>
              </a:ext>
            </a:extLst>
          </p:cNvPr>
          <p:cNvGrpSpPr/>
          <p:nvPr/>
        </p:nvGrpSpPr>
        <p:grpSpPr>
          <a:xfrm>
            <a:off x="751351" y="4945322"/>
            <a:ext cx="10909346" cy="837998"/>
            <a:chOff x="445815" y="5423494"/>
            <a:chExt cx="11520418" cy="837998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5D90EE65-68D7-FDEE-6A04-1019075B37EA}"/>
                </a:ext>
              </a:extLst>
            </p:cNvPr>
            <p:cNvSpPr/>
            <p:nvPr/>
          </p:nvSpPr>
          <p:spPr>
            <a:xfrm>
              <a:off x="3592188" y="5723262"/>
              <a:ext cx="936434" cy="242372"/>
            </a:xfrm>
            <a:prstGeom prst="rightArrow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59C9494-309C-C57E-C8FB-25A46DE19DB0}"/>
                </a:ext>
              </a:extLst>
            </p:cNvPr>
            <p:cNvSpPr txBox="1">
              <a:spLocks/>
            </p:cNvSpPr>
            <p:nvPr/>
          </p:nvSpPr>
          <p:spPr>
            <a:xfrm>
              <a:off x="445815" y="5427404"/>
              <a:ext cx="3570522" cy="8340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rgbClr val="0000F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3200" dirty="0" err="1"/>
                <a:t>CAMx</a:t>
              </a:r>
              <a:r>
                <a:rPr lang="en-US" sz="3200" dirty="0"/>
                <a:t>-HDDM</a:t>
              </a:r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E08DC745-B814-942D-0593-69BC0E54CC0A}"/>
                </a:ext>
              </a:extLst>
            </p:cNvPr>
            <p:cNvSpPr txBox="1">
              <a:spLocks/>
            </p:cNvSpPr>
            <p:nvPr/>
          </p:nvSpPr>
          <p:spPr>
            <a:xfrm>
              <a:off x="4031024" y="5427404"/>
              <a:ext cx="2464474" cy="8340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rgbClr val="0000F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3200" dirty="0"/>
                <a:t>RFM</a:t>
              </a: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8C55BEB4-A8C6-4287-01C0-A1BC0495CEEE}"/>
                </a:ext>
              </a:extLst>
            </p:cNvPr>
            <p:cNvSpPr txBox="1">
              <a:spLocks/>
            </p:cNvSpPr>
            <p:nvPr/>
          </p:nvSpPr>
          <p:spPr>
            <a:xfrm>
              <a:off x="6712369" y="5427404"/>
              <a:ext cx="2464474" cy="8340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rgbClr val="0000F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3200" dirty="0"/>
                <a:t>Ozone Isopleths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904CD120-6487-0067-4C07-05E95DFEF610}"/>
                </a:ext>
              </a:extLst>
            </p:cNvPr>
            <p:cNvSpPr/>
            <p:nvPr/>
          </p:nvSpPr>
          <p:spPr>
            <a:xfrm>
              <a:off x="6021797" y="5723262"/>
              <a:ext cx="936434" cy="242372"/>
            </a:xfrm>
            <a:prstGeom prst="rightArrow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FBE8D57-31D4-6F1F-79C6-924BBD5F7299}"/>
                </a:ext>
              </a:extLst>
            </p:cNvPr>
            <p:cNvSpPr/>
            <p:nvPr/>
          </p:nvSpPr>
          <p:spPr>
            <a:xfrm>
              <a:off x="9073260" y="5723262"/>
              <a:ext cx="936434" cy="242372"/>
            </a:xfrm>
            <a:prstGeom prst="rightArrow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211EB1FC-30B4-A1C1-16A0-4B653DF25A54}"/>
                </a:ext>
              </a:extLst>
            </p:cNvPr>
            <p:cNvSpPr txBox="1">
              <a:spLocks/>
            </p:cNvSpPr>
            <p:nvPr/>
          </p:nvSpPr>
          <p:spPr>
            <a:xfrm>
              <a:off x="9501759" y="5423494"/>
              <a:ext cx="2464474" cy="8340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rgbClr val="0000FF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3200" dirty="0"/>
                <a:t>DVF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48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2891855" y="1308688"/>
            <a:ext cx="0" cy="42449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631880" y="5553662"/>
            <a:ext cx="3505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00" b="1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endParaRPr lang="en-US" altLang="en-US" sz="2600" b="1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72631" y="1334087"/>
            <a:ext cx="13255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00" b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en-US" altLang="en-US" sz="2000" b="1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Freeform 5"/>
          <p:cNvSpPr>
            <a:spLocks/>
          </p:cNvSpPr>
          <p:nvPr/>
        </p:nvSpPr>
        <p:spPr bwMode="auto">
          <a:xfrm>
            <a:off x="2898206" y="2353262"/>
            <a:ext cx="4981575" cy="2544762"/>
          </a:xfrm>
          <a:custGeom>
            <a:avLst/>
            <a:gdLst>
              <a:gd name="T0" fmla="*/ 0 w 2112"/>
              <a:gd name="T1" fmla="*/ 2147483646 h 1200"/>
              <a:gd name="T2" fmla="*/ 2147483646 w 2112"/>
              <a:gd name="T3" fmla="*/ 2147483646 h 1200"/>
              <a:gd name="T4" fmla="*/ 2147483646 w 2112"/>
              <a:gd name="T5" fmla="*/ 2147483646 h 1200"/>
              <a:gd name="T6" fmla="*/ 2147483646 w 2112"/>
              <a:gd name="T7" fmla="*/ 0 h 1200"/>
              <a:gd name="T8" fmla="*/ 0 60000 65536"/>
              <a:gd name="T9" fmla="*/ 0 60000 65536"/>
              <a:gd name="T10" fmla="*/ 0 60000 65536"/>
              <a:gd name="T11" fmla="*/ 0 60000 65536"/>
              <a:gd name="T12" fmla="*/ 0 w 2112"/>
              <a:gd name="T13" fmla="*/ 0 h 1200"/>
              <a:gd name="T14" fmla="*/ 2112 w 2112"/>
              <a:gd name="T15" fmla="*/ 1200 h 1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2" h="1200">
                <a:moveTo>
                  <a:pt x="0" y="1200"/>
                </a:moveTo>
                <a:cubicBezTo>
                  <a:pt x="96" y="996"/>
                  <a:pt x="192" y="792"/>
                  <a:pt x="384" y="624"/>
                </a:cubicBezTo>
                <a:cubicBezTo>
                  <a:pt x="576" y="456"/>
                  <a:pt x="864" y="296"/>
                  <a:pt x="1152" y="192"/>
                </a:cubicBezTo>
                <a:cubicBezTo>
                  <a:pt x="1440" y="88"/>
                  <a:pt x="1952" y="32"/>
                  <a:pt x="2112" y="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2022" name="Line 6"/>
          <p:cNvSpPr>
            <a:spLocks noChangeShapeType="1"/>
          </p:cNvSpPr>
          <p:nvPr/>
        </p:nvSpPr>
        <p:spPr bwMode="auto">
          <a:xfrm flipV="1">
            <a:off x="4303143" y="2148474"/>
            <a:ext cx="3352800" cy="9906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2023" name="Line 7"/>
          <p:cNvSpPr>
            <a:spLocks noChangeShapeType="1"/>
          </p:cNvSpPr>
          <p:nvPr/>
        </p:nvSpPr>
        <p:spPr bwMode="auto">
          <a:xfrm flipH="1">
            <a:off x="6019231" y="2658063"/>
            <a:ext cx="3175" cy="28543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2024" name="Line 8"/>
          <p:cNvSpPr>
            <a:spLocks noChangeShapeType="1"/>
          </p:cNvSpPr>
          <p:nvPr/>
        </p:nvSpPr>
        <p:spPr bwMode="auto">
          <a:xfrm>
            <a:off x="3444305" y="4077287"/>
            <a:ext cx="0" cy="14351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2025" name="Line 9"/>
          <p:cNvSpPr>
            <a:spLocks noChangeShapeType="1"/>
          </p:cNvSpPr>
          <p:nvPr/>
        </p:nvSpPr>
        <p:spPr bwMode="auto">
          <a:xfrm>
            <a:off x="3444306" y="4062999"/>
            <a:ext cx="25749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2026" name="AutoShape 10"/>
          <p:cNvSpPr>
            <a:spLocks/>
          </p:cNvSpPr>
          <p:nvPr/>
        </p:nvSpPr>
        <p:spPr bwMode="auto">
          <a:xfrm>
            <a:off x="6101780" y="2721622"/>
            <a:ext cx="249238" cy="1355665"/>
          </a:xfrm>
          <a:prstGeom prst="rightBrace">
            <a:avLst>
              <a:gd name="adj1" fmla="val 38907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622027" name="Line 11"/>
          <p:cNvSpPr>
            <a:spLocks noChangeShapeType="1"/>
          </p:cNvSpPr>
          <p:nvPr/>
        </p:nvSpPr>
        <p:spPr bwMode="auto">
          <a:xfrm flipV="1">
            <a:off x="3444305" y="2658063"/>
            <a:ext cx="2578100" cy="14192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2028" name="Arc 12"/>
          <p:cNvSpPr>
            <a:spLocks/>
          </p:cNvSpPr>
          <p:nvPr/>
        </p:nvSpPr>
        <p:spPr bwMode="auto">
          <a:xfrm rot="4258446">
            <a:off x="4282505" y="3258137"/>
            <a:ext cx="927100" cy="996950"/>
          </a:xfrm>
          <a:custGeom>
            <a:avLst/>
            <a:gdLst>
              <a:gd name="T0" fmla="*/ 0 w 18543"/>
              <a:gd name="T1" fmla="*/ 2147483646 h 21600"/>
              <a:gd name="T2" fmla="*/ 2147483646 w 18543"/>
              <a:gd name="T3" fmla="*/ 2147483646 h 21600"/>
              <a:gd name="T4" fmla="*/ 2147483646 w 18543"/>
              <a:gd name="T5" fmla="*/ 2147483646 h 21600"/>
              <a:gd name="T6" fmla="*/ 0 60000 65536"/>
              <a:gd name="T7" fmla="*/ 0 60000 65536"/>
              <a:gd name="T8" fmla="*/ 0 60000 65536"/>
              <a:gd name="T9" fmla="*/ 0 w 18543"/>
              <a:gd name="T10" fmla="*/ 0 h 21600"/>
              <a:gd name="T11" fmla="*/ 18543 w 1854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543" h="21600" fill="none" extrusionOk="0">
                <a:moveTo>
                  <a:pt x="-1" y="1142"/>
                </a:moveTo>
                <a:cubicBezTo>
                  <a:pt x="2233" y="386"/>
                  <a:pt x="4575" y="-1"/>
                  <a:pt x="6933" y="0"/>
                </a:cubicBezTo>
                <a:cubicBezTo>
                  <a:pt x="11046" y="0"/>
                  <a:pt x="15074" y="1174"/>
                  <a:pt x="18543" y="3385"/>
                </a:cubicBezTo>
              </a:path>
              <a:path w="18543" h="21600" stroke="0" extrusionOk="0">
                <a:moveTo>
                  <a:pt x="-1" y="1142"/>
                </a:moveTo>
                <a:cubicBezTo>
                  <a:pt x="2233" y="386"/>
                  <a:pt x="4575" y="-1"/>
                  <a:pt x="6933" y="0"/>
                </a:cubicBezTo>
                <a:cubicBezTo>
                  <a:pt x="11046" y="0"/>
                  <a:pt x="15074" y="1174"/>
                  <a:pt x="18543" y="3385"/>
                </a:cubicBezTo>
                <a:lnTo>
                  <a:pt x="6933" y="21600"/>
                </a:lnTo>
                <a:lnTo>
                  <a:pt x="-1" y="1142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2029" name="Text Box 13"/>
          <p:cNvSpPr txBox="1">
            <a:spLocks noChangeArrowheads="1"/>
          </p:cNvSpPr>
          <p:nvPr/>
        </p:nvSpPr>
        <p:spPr bwMode="auto">
          <a:xfrm>
            <a:off x="4104706" y="5596524"/>
            <a:ext cx="1393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en-US" sz="3600" b="1" i="1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e </a:t>
            </a:r>
            <a:r>
              <a:rPr lang="en-US" altLang="en-US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en-US" altLang="en-US" sz="2800" b="1" i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622030" name="AutoShape 14"/>
          <p:cNvSpPr>
            <a:spLocks/>
          </p:cNvSpPr>
          <p:nvPr/>
        </p:nvSpPr>
        <p:spPr bwMode="auto">
          <a:xfrm rot="16200000">
            <a:off x="4688112" y="4449556"/>
            <a:ext cx="150812" cy="2511425"/>
          </a:xfrm>
          <a:prstGeom prst="leftBrace">
            <a:avLst>
              <a:gd name="adj1" fmla="val 138772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22031" name="Text Box 15"/>
          <p:cNvSpPr txBox="1">
            <a:spLocks noChangeArrowheads="1"/>
          </p:cNvSpPr>
          <p:nvPr/>
        </p:nvSpPr>
        <p:spPr bwMode="auto">
          <a:xfrm>
            <a:off x="4727006" y="3420062"/>
            <a:ext cx="58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>
                <a:solidFill>
                  <a:srgbClr val="FF0066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b="1" i="1" baseline="-25000">
                <a:solidFill>
                  <a:srgbClr val="FF0066"/>
                </a:solidFill>
                <a:latin typeface="Symbol" panose="05050102010706020507" pitchFamily="18" charset="2"/>
              </a:rPr>
              <a:t>1</a:t>
            </a:r>
          </a:p>
        </p:txBody>
      </p:sp>
      <p:sp>
        <p:nvSpPr>
          <p:cNvPr id="1622032" name="Text Box 16"/>
          <p:cNvSpPr txBox="1">
            <a:spLocks noChangeArrowheads="1"/>
          </p:cNvSpPr>
          <p:nvPr/>
        </p:nvSpPr>
        <p:spPr bwMode="auto">
          <a:xfrm>
            <a:off x="6390705" y="3181937"/>
            <a:ext cx="808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</a:t>
            </a:r>
            <a:r>
              <a:rPr lang="en-US" altLang="en-US" sz="2800" b="1" i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en-US" altLang="en-US" sz="2800" b="1" i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220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811610"/>
              </p:ext>
            </p:extLst>
          </p:nvPr>
        </p:nvGraphicFramePr>
        <p:xfrm>
          <a:off x="7178106" y="2567574"/>
          <a:ext cx="144621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" name="Equation" r:id="rId4" imgW="596641" imgH="393529" progId="Equation.3">
                  <p:embed/>
                </p:oleObj>
              </mc:Choice>
              <mc:Fallback>
                <p:oleObj name="Equation" r:id="rId4" imgW="596641" imgH="393529" progId="Equation.3">
                  <p:embed/>
                  <p:pic>
                    <p:nvPicPr>
                      <p:cNvPr id="162203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8106" y="2567574"/>
                        <a:ext cx="1446213" cy="9588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A9"/>
                          </a:gs>
                          <a:gs pos="100000">
                            <a:srgbClr val="FFFF00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2034" name="Freeform 18"/>
          <p:cNvSpPr>
            <a:spLocks/>
          </p:cNvSpPr>
          <p:nvPr/>
        </p:nvSpPr>
        <p:spPr bwMode="auto">
          <a:xfrm>
            <a:off x="4117405" y="2353262"/>
            <a:ext cx="3657600" cy="1143000"/>
          </a:xfrm>
          <a:custGeom>
            <a:avLst/>
            <a:gdLst>
              <a:gd name="T0" fmla="*/ 0 w 2304"/>
              <a:gd name="T1" fmla="*/ 2147483646 h 688"/>
              <a:gd name="T2" fmla="*/ 2147483646 w 2304"/>
              <a:gd name="T3" fmla="*/ 2147483646 h 688"/>
              <a:gd name="T4" fmla="*/ 2147483646 w 2304"/>
              <a:gd name="T5" fmla="*/ 2147483646 h 688"/>
              <a:gd name="T6" fmla="*/ 2147483646 w 2304"/>
              <a:gd name="T7" fmla="*/ 2147483646 h 688"/>
              <a:gd name="T8" fmla="*/ 2147483646 w 2304"/>
              <a:gd name="T9" fmla="*/ 2147483646 h 688"/>
              <a:gd name="T10" fmla="*/ 2147483646 w 2304"/>
              <a:gd name="T11" fmla="*/ 2147483646 h 6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04"/>
              <a:gd name="T19" fmla="*/ 0 h 688"/>
              <a:gd name="T20" fmla="*/ 2304 w 2304"/>
              <a:gd name="T21" fmla="*/ 688 h 6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04" h="688">
                <a:moveTo>
                  <a:pt x="0" y="688"/>
                </a:moveTo>
                <a:cubicBezTo>
                  <a:pt x="152" y="584"/>
                  <a:pt x="304" y="480"/>
                  <a:pt x="480" y="400"/>
                </a:cubicBezTo>
                <a:cubicBezTo>
                  <a:pt x="656" y="320"/>
                  <a:pt x="888" y="256"/>
                  <a:pt x="1056" y="208"/>
                </a:cubicBezTo>
                <a:cubicBezTo>
                  <a:pt x="1224" y="160"/>
                  <a:pt x="1320" y="144"/>
                  <a:pt x="1488" y="112"/>
                </a:cubicBezTo>
                <a:cubicBezTo>
                  <a:pt x="1656" y="80"/>
                  <a:pt x="1928" y="32"/>
                  <a:pt x="2064" y="16"/>
                </a:cubicBezTo>
                <a:cubicBezTo>
                  <a:pt x="2200" y="0"/>
                  <a:pt x="2252" y="8"/>
                  <a:pt x="2304" y="16"/>
                </a:cubicBezTo>
              </a:path>
            </a:pathLst>
          </a:custGeom>
          <a:noFill/>
          <a:ln w="76200" cap="flat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22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971971"/>
              </p:ext>
            </p:extLst>
          </p:nvPr>
        </p:nvGraphicFramePr>
        <p:xfrm>
          <a:off x="3933255" y="1851613"/>
          <a:ext cx="13081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" name="Equation" r:id="rId6" imgW="533169" imgH="355446" progId="Equation.3">
                  <p:embed/>
                </p:oleObj>
              </mc:Choice>
              <mc:Fallback>
                <p:oleObj name="Equation" r:id="rId6" imgW="533169" imgH="355446" progId="Equation.3">
                  <p:embed/>
                  <p:pic>
                    <p:nvPicPr>
                      <p:cNvPr id="16220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255" y="1851613"/>
                        <a:ext cx="1308100" cy="8731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C2FFC2"/>
                          </a:gs>
                          <a:gs pos="100000">
                            <a:srgbClr val="00FF00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4" name="Line 20"/>
          <p:cNvSpPr>
            <a:spLocks noChangeShapeType="1"/>
          </p:cNvSpPr>
          <p:nvPr/>
        </p:nvSpPr>
        <p:spPr bwMode="auto">
          <a:xfrm rot="5400000">
            <a:off x="6054155" y="2391362"/>
            <a:ext cx="0" cy="6324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6016055" y="5407612"/>
            <a:ext cx="0" cy="2778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2038" name="Text Box 22"/>
          <p:cNvSpPr txBox="1">
            <a:spLocks noChangeArrowheads="1"/>
          </p:cNvSpPr>
          <p:nvPr/>
        </p:nvSpPr>
        <p:spPr bwMode="auto">
          <a:xfrm>
            <a:off x="5681093" y="5655262"/>
            <a:ext cx="595312" cy="51911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8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</a:t>
            </a:r>
            <a:r>
              <a:rPr lang="en-US" altLang="en-US" sz="2800" b="1" i="1" baseline="-25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</a:t>
            </a:r>
            <a:endParaRPr lang="en-US" altLang="en-US" sz="2800" b="1" i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22039" name="Text Box 23"/>
          <p:cNvSpPr txBox="1">
            <a:spLocks noChangeArrowheads="1"/>
          </p:cNvSpPr>
          <p:nvPr/>
        </p:nvSpPr>
        <p:spPr bwMode="auto">
          <a:xfrm>
            <a:off x="2137793" y="2351675"/>
            <a:ext cx="615950" cy="5191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8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</a:t>
            </a:r>
            <a:r>
              <a:rPr lang="en-US" altLang="en-US" sz="2800" b="1" i="1" baseline="-25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</a:t>
            </a:r>
            <a:endParaRPr lang="en-US" altLang="en-US" sz="2800" b="1" i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47" name="Rectangle 25"/>
          <p:cNvSpPr>
            <a:spLocks noGrp="1" noChangeArrowheads="1"/>
          </p:cNvSpPr>
          <p:nvPr>
            <p:ph type="title"/>
          </p:nvPr>
        </p:nvSpPr>
        <p:spPr>
          <a:xfrm>
            <a:off x="3149030" y="1105487"/>
            <a:ext cx="6629400" cy="590550"/>
          </a:xfrm>
          <a:solidFill>
            <a:srgbClr val="6023A3"/>
          </a:solidFill>
        </p:spPr>
        <p:txBody>
          <a:bodyPr/>
          <a:lstStyle/>
          <a:p>
            <a:pPr algn="l"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Brute Force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chemeClr val="accent2"/>
                </a:solidFill>
              </a:rPr>
              <a:t>vs. </a:t>
            </a:r>
            <a:r>
              <a:rPr lang="en-US" altLang="en-US" sz="2800" dirty="0">
                <a:solidFill>
                  <a:srgbClr val="66FF33"/>
                </a:solidFill>
              </a:rPr>
              <a:t>DDM-3D </a:t>
            </a:r>
            <a:r>
              <a:rPr lang="en-US" altLang="en-US" sz="2800" dirty="0">
                <a:solidFill>
                  <a:schemeClr val="accent2"/>
                </a:solidFill>
              </a:rPr>
              <a:t>and </a:t>
            </a:r>
            <a:r>
              <a:rPr lang="en-US" altLang="en-US" sz="2800" dirty="0">
                <a:solidFill>
                  <a:srgbClr val="FFFF00"/>
                </a:solidFill>
              </a:rPr>
              <a:t>HDDM-3D</a:t>
            </a:r>
            <a:endParaRPr lang="en-US" altLang="en-US" sz="2800" dirty="0">
              <a:solidFill>
                <a:srgbClr val="66FF33"/>
              </a:solidFill>
            </a:endParaRPr>
          </a:p>
        </p:txBody>
      </p:sp>
      <p:sp>
        <p:nvSpPr>
          <p:cNvPr id="26649" name="Line 26"/>
          <p:cNvSpPr>
            <a:spLocks noChangeShapeType="1"/>
          </p:cNvSpPr>
          <p:nvPr/>
        </p:nvSpPr>
        <p:spPr bwMode="auto">
          <a:xfrm rot="16200000">
            <a:off x="2892649" y="2492168"/>
            <a:ext cx="0" cy="2778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2043" name="Text Box 27"/>
          <p:cNvSpPr txBox="1">
            <a:spLocks noChangeArrowheads="1"/>
          </p:cNvSpPr>
          <p:nvPr/>
        </p:nvSpPr>
        <p:spPr bwMode="auto">
          <a:xfrm>
            <a:off x="2133030" y="3789950"/>
            <a:ext cx="615950" cy="5191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</a:t>
            </a:r>
            <a:r>
              <a:rPr lang="en-US" sz="2800" b="1" i="1" baseline="-25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</a:t>
            </a:r>
          </a:p>
        </p:txBody>
      </p:sp>
      <p:sp>
        <p:nvSpPr>
          <p:cNvPr id="26651" name="Line 28"/>
          <p:cNvSpPr>
            <a:spLocks noChangeShapeType="1"/>
          </p:cNvSpPr>
          <p:nvPr/>
        </p:nvSpPr>
        <p:spPr bwMode="auto">
          <a:xfrm rot="16200000">
            <a:off x="2845024" y="3930443"/>
            <a:ext cx="0" cy="2778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2" name="Line 29"/>
          <p:cNvSpPr>
            <a:spLocks noChangeShapeType="1"/>
          </p:cNvSpPr>
          <p:nvPr/>
        </p:nvSpPr>
        <p:spPr bwMode="auto">
          <a:xfrm>
            <a:off x="3439543" y="5367925"/>
            <a:ext cx="0" cy="2778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2046" name="Text Box 30"/>
          <p:cNvSpPr txBox="1">
            <a:spLocks noChangeArrowheads="1"/>
          </p:cNvSpPr>
          <p:nvPr/>
        </p:nvSpPr>
        <p:spPr bwMode="auto">
          <a:xfrm>
            <a:off x="3134743" y="5604462"/>
            <a:ext cx="595312" cy="51911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</a:t>
            </a:r>
            <a:r>
              <a:rPr lang="en-US" sz="2800" b="1" i="1" baseline="-25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</a:t>
            </a:r>
          </a:p>
        </p:txBody>
      </p:sp>
      <p:sp>
        <p:nvSpPr>
          <p:cNvPr id="26654" name="Text Box 31"/>
          <p:cNvSpPr txBox="1">
            <a:spLocks noChangeArrowheads="1"/>
          </p:cNvSpPr>
          <p:nvPr/>
        </p:nvSpPr>
        <p:spPr bwMode="auto">
          <a:xfrm>
            <a:off x="3256663" y="3526424"/>
            <a:ext cx="3609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CC3300"/>
                </a:solidFill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26655" name="Text Box 32"/>
          <p:cNvSpPr txBox="1">
            <a:spLocks noChangeArrowheads="1"/>
          </p:cNvSpPr>
          <p:nvPr/>
        </p:nvSpPr>
        <p:spPr bwMode="auto">
          <a:xfrm>
            <a:off x="5852226" y="2116724"/>
            <a:ext cx="3609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CC3300"/>
                </a:solidFill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26656" name="Text Box 33"/>
          <p:cNvSpPr txBox="1">
            <a:spLocks noChangeArrowheads="1"/>
          </p:cNvSpPr>
          <p:nvPr/>
        </p:nvSpPr>
        <p:spPr bwMode="auto">
          <a:xfrm>
            <a:off x="3168081" y="3743913"/>
            <a:ext cx="517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>
                <a:solidFill>
                  <a:srgbClr val="CC3300"/>
                </a:solidFill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26657" name="Text Box 34"/>
          <p:cNvSpPr txBox="1">
            <a:spLocks noChangeArrowheads="1"/>
          </p:cNvSpPr>
          <p:nvPr/>
        </p:nvSpPr>
        <p:spPr bwMode="auto">
          <a:xfrm>
            <a:off x="5757294" y="2315163"/>
            <a:ext cx="517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>
                <a:solidFill>
                  <a:srgbClr val="CC3300"/>
                </a:solidFill>
                <a:latin typeface="Tahoma" panose="020B0604030504040204" pitchFamily="34" charset="0"/>
              </a:rPr>
              <a:t>+</a:t>
            </a:r>
          </a:p>
        </p:txBody>
      </p:sp>
      <p:sp>
        <p:nvSpPr>
          <p:cNvPr id="26658" name="Rectangle 35"/>
          <p:cNvSpPr>
            <a:spLocks noChangeArrowheads="1"/>
          </p:cNvSpPr>
          <p:nvPr/>
        </p:nvSpPr>
        <p:spPr bwMode="auto">
          <a:xfrm>
            <a:off x="-485775" y="2524376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2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219752"/>
              </p:ext>
            </p:extLst>
          </p:nvPr>
        </p:nvGraphicFramePr>
        <p:xfrm>
          <a:off x="6809805" y="4094749"/>
          <a:ext cx="19621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" name="Equation" r:id="rId8" imgW="977476" imgH="406224" progId="Equation.3">
                  <p:embed/>
                </p:oleObj>
              </mc:Choice>
              <mc:Fallback>
                <p:oleObj name="Equation" r:id="rId8" imgW="977476" imgH="406224" progId="Equation.3">
                  <p:embed/>
                  <p:pic>
                    <p:nvPicPr>
                      <p:cNvPr id="162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805" y="4094749"/>
                        <a:ext cx="1962150" cy="819150"/>
                      </a:xfrm>
                      <a:prstGeom prst="rect">
                        <a:avLst/>
                      </a:prstGeom>
                      <a:solidFill>
                        <a:srgbClr val="FF7C8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itle 1"/>
          <p:cNvSpPr txBox="1">
            <a:spLocks/>
          </p:cNvSpPr>
          <p:nvPr/>
        </p:nvSpPr>
        <p:spPr>
          <a:xfrm>
            <a:off x="1" y="0"/>
            <a:ext cx="12192000" cy="834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CMAQ-H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DDM modeling and analysis</a:t>
            </a:r>
          </a:p>
        </p:txBody>
      </p:sp>
    </p:spTree>
    <p:extLst>
      <p:ext uri="{BB962C8B-B14F-4D97-AF65-F5344CB8AC3E}">
        <p14:creationId xmlns:p14="http://schemas.microsoft.com/office/powerpoint/2010/main" val="112374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2026" grpId="0" animBg="1"/>
      <p:bldP spid="1622029" grpId="0"/>
      <p:bldP spid="1622030" grpId="0" animBg="1"/>
      <p:bldP spid="1622031" grpId="0"/>
      <p:bldP spid="16220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60EAE2-E3E1-4D55-9E8C-81C7F78BFE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5129" y="1027910"/>
            <a:ext cx="6717670" cy="5598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/>
            <a:r>
              <a:rPr lang="en-US" sz="3600" dirty="0">
                <a:solidFill>
                  <a:srgbClr val="0000FF"/>
                </a:solidFill>
              </a:rPr>
              <a:t>Modeling Domain and Episodes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C8B59-1BA5-4563-A5AD-039AB2931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2799" y="1825625"/>
            <a:ext cx="4190999" cy="4351338"/>
          </a:xfrm>
        </p:spPr>
        <p:txBody>
          <a:bodyPr/>
          <a:lstStyle/>
          <a:p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4-km resolution over the LADCO Region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 Nonattainment or Maintenance Areas (NAA/MA) </a:t>
            </a: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high O</a:t>
            </a:r>
            <a:r>
              <a:rPr lang="en-US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episodes selected: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June 1-26, 2016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July 19-23, 2016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August 3-11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2016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3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29E4E1F-AE59-4542-ACAE-0F3B4E75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997" y="87586"/>
            <a:ext cx="7408984" cy="549608"/>
          </a:xfrm>
        </p:spPr>
        <p:txBody>
          <a:bodyPr>
            <a:noAutofit/>
          </a:bodyPr>
          <a:lstStyle/>
          <a:p>
            <a:pPr lvl="1"/>
            <a:r>
              <a:rPr lang="en-US" sz="3600" dirty="0">
                <a:solidFill>
                  <a:srgbClr val="0000FF"/>
                </a:solidFill>
              </a:rPr>
              <a:t>Modeling Performance Evaluation</a:t>
            </a:r>
          </a:p>
        </p:txBody>
      </p:sp>
      <p:pic>
        <p:nvPicPr>
          <p:cNvPr id="4" name="Picture 3" descr="Diagram  Description automatically generated">
            <a:extLst>
              <a:ext uri="{FF2B5EF4-FFF2-40B4-BE49-F238E27FC236}">
                <a16:creationId xmlns:a16="http://schemas.microsoft.com/office/drawing/2014/main" id="{8435F194-6A0F-A0B5-79F9-AD9D982252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" b="4913"/>
          <a:stretch/>
        </p:blipFill>
        <p:spPr bwMode="auto">
          <a:xfrm>
            <a:off x="6013034" y="1334127"/>
            <a:ext cx="5852442" cy="5169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A83B43-83B9-7757-5E46-05F243953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188539"/>
              </p:ext>
            </p:extLst>
          </p:nvPr>
        </p:nvGraphicFramePr>
        <p:xfrm>
          <a:off x="469564" y="1123337"/>
          <a:ext cx="5132514" cy="1475721"/>
        </p:xfrm>
        <a:graphic>
          <a:graphicData uri="http://schemas.openxmlformats.org/drawingml/2006/table">
            <a:tbl>
              <a:tblPr firstRow="1" bandRow="1"/>
              <a:tblGrid>
                <a:gridCol w="770265">
                  <a:extLst>
                    <a:ext uri="{9D8B030D-6E8A-4147-A177-3AD203B41FA5}">
                      <a16:colId xmlns:a16="http://schemas.microsoft.com/office/drawing/2014/main" val="790676932"/>
                    </a:ext>
                  </a:extLst>
                </a:gridCol>
                <a:gridCol w="940573">
                  <a:extLst>
                    <a:ext uri="{9D8B030D-6E8A-4147-A177-3AD203B41FA5}">
                      <a16:colId xmlns:a16="http://schemas.microsoft.com/office/drawing/2014/main" val="3998766942"/>
                    </a:ext>
                  </a:extLst>
                </a:gridCol>
                <a:gridCol w="855419">
                  <a:extLst>
                    <a:ext uri="{9D8B030D-6E8A-4147-A177-3AD203B41FA5}">
                      <a16:colId xmlns:a16="http://schemas.microsoft.com/office/drawing/2014/main" val="2255480182"/>
                    </a:ext>
                  </a:extLst>
                </a:gridCol>
                <a:gridCol w="855419">
                  <a:extLst>
                    <a:ext uri="{9D8B030D-6E8A-4147-A177-3AD203B41FA5}">
                      <a16:colId xmlns:a16="http://schemas.microsoft.com/office/drawing/2014/main" val="2577607083"/>
                    </a:ext>
                  </a:extLst>
                </a:gridCol>
                <a:gridCol w="855419">
                  <a:extLst>
                    <a:ext uri="{9D8B030D-6E8A-4147-A177-3AD203B41FA5}">
                      <a16:colId xmlns:a16="http://schemas.microsoft.com/office/drawing/2014/main" val="1989530956"/>
                    </a:ext>
                  </a:extLst>
                </a:gridCol>
                <a:gridCol w="855419">
                  <a:extLst>
                    <a:ext uri="{9D8B030D-6E8A-4147-A177-3AD203B41FA5}">
                      <a16:colId xmlns:a16="http://schemas.microsoft.com/office/drawing/2014/main" val="3375976514"/>
                    </a:ext>
                  </a:extLst>
                </a:gridCol>
              </a:tblGrid>
              <a:tr h="496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Episode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Obs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(ppb)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Sim(ppb)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#Pairs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NMB(%)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NME(%)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793002"/>
                  </a:ext>
                </a:extLst>
              </a:tr>
              <a:tr h="311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urie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66.1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urie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urie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ourie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-8.1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ourie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060912"/>
                  </a:ext>
                </a:extLst>
              </a:tr>
              <a:tr h="311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ourie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ourie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urie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urie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ourie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82465"/>
                  </a:ext>
                </a:extLst>
              </a:tr>
              <a:tr h="311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August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ourie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67.0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ourie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69.1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ourie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urie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urier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798071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D309471A-65B7-6CDD-0BC2-329D87E16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4" y="2626219"/>
            <a:ext cx="4397350" cy="41559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7AB67C3-A309-69E2-6354-11062564B3B3}"/>
              </a:ext>
            </a:extLst>
          </p:cNvPr>
          <p:cNvSpPr txBox="1">
            <a:spLocks/>
          </p:cNvSpPr>
          <p:nvPr/>
        </p:nvSpPr>
        <p:spPr>
          <a:xfrm>
            <a:off x="365083" y="700659"/>
            <a:ext cx="5852102" cy="440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r>
              <a:rPr lang="en-US" sz="2000" b="1" kern="0" dirty="0"/>
              <a:t>Episodic MDA8 O</a:t>
            </a:r>
            <a:r>
              <a:rPr lang="en-US" sz="2000" b="1" kern="0" baseline="-25000" dirty="0"/>
              <a:t>3</a:t>
            </a:r>
            <a:r>
              <a:rPr lang="en-US" sz="2000" b="1" kern="0" dirty="0"/>
              <a:t> Performance (60ppb cutoff)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C4BE9C3-5CF3-468D-DEBC-5F34F2158C8B}"/>
              </a:ext>
            </a:extLst>
          </p:cNvPr>
          <p:cNvSpPr txBox="1">
            <a:spLocks/>
          </p:cNvSpPr>
          <p:nvPr/>
        </p:nvSpPr>
        <p:spPr>
          <a:xfrm>
            <a:off x="1651471" y="6023533"/>
            <a:ext cx="4507735" cy="440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1"/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63375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" y="0"/>
            <a:ext cx="136235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3F8990-7AB7-4A64-A184-DFD9295B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244" y="0"/>
            <a:ext cx="9882129" cy="834088"/>
          </a:xfrm>
        </p:spPr>
        <p:txBody>
          <a:bodyPr>
            <a:noAutofit/>
          </a:bodyPr>
          <a:lstStyle/>
          <a:p>
            <a:pPr lvl="1"/>
            <a:r>
              <a:rPr lang="en-US" sz="3600" dirty="0">
                <a:solidFill>
                  <a:srgbClr val="0000FF"/>
                </a:solidFill>
              </a:rPr>
              <a:t> Emissions Source Group Sensitivity Modeling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178326-E106-AB70-493B-284368DBB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71443"/>
              </p:ext>
            </p:extLst>
          </p:nvPr>
        </p:nvGraphicFramePr>
        <p:xfrm>
          <a:off x="334178" y="1105562"/>
          <a:ext cx="5673687" cy="4841119"/>
        </p:xfrm>
        <a:graphic>
          <a:graphicData uri="http://schemas.openxmlformats.org/drawingml/2006/table">
            <a:tbl>
              <a:tblPr/>
              <a:tblGrid>
                <a:gridCol w="575185">
                  <a:extLst>
                    <a:ext uri="{9D8B030D-6E8A-4147-A177-3AD203B41FA5}">
                      <a16:colId xmlns:a16="http://schemas.microsoft.com/office/drawing/2014/main" val="750768243"/>
                    </a:ext>
                  </a:extLst>
                </a:gridCol>
                <a:gridCol w="1566365">
                  <a:extLst>
                    <a:ext uri="{9D8B030D-6E8A-4147-A177-3AD203B41FA5}">
                      <a16:colId xmlns:a16="http://schemas.microsoft.com/office/drawing/2014/main" val="2139504501"/>
                    </a:ext>
                  </a:extLst>
                </a:gridCol>
                <a:gridCol w="2371694">
                  <a:extLst>
                    <a:ext uri="{9D8B030D-6E8A-4147-A177-3AD203B41FA5}">
                      <a16:colId xmlns:a16="http://schemas.microsoft.com/office/drawing/2014/main" val="171604612"/>
                    </a:ext>
                  </a:extLst>
                </a:gridCol>
                <a:gridCol w="1160443">
                  <a:extLst>
                    <a:ext uri="{9D8B030D-6E8A-4147-A177-3AD203B41FA5}">
                      <a16:colId xmlns:a16="http://schemas.microsoft.com/office/drawing/2014/main" val="3367626519"/>
                    </a:ext>
                  </a:extLst>
                </a:gridCol>
              </a:tblGrid>
              <a:tr h="648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Run-id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 anthropogenic emissions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Emissions group* (NOx or VOCs)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Emissions group label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507406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anthropogenic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462699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anthropogenic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97243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anthropogenic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068665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onroad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gasoline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ongas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184845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onroad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diesel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ondie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81904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nonroad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805569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volatile chemical products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vcp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564427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non-point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othnpt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353997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EGU points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12328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non-EGU points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othpt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045228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Canada sources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7496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F72D9D-07F9-310A-4F75-40B71F1DD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63950"/>
              </p:ext>
            </p:extLst>
          </p:nvPr>
        </p:nvGraphicFramePr>
        <p:xfrm>
          <a:off x="6499951" y="2125164"/>
          <a:ext cx="5221995" cy="2607671"/>
        </p:xfrm>
        <a:graphic>
          <a:graphicData uri="http://schemas.openxmlformats.org/drawingml/2006/table">
            <a:tbl>
              <a:tblPr/>
              <a:tblGrid>
                <a:gridCol w="980502">
                  <a:extLst>
                    <a:ext uri="{9D8B030D-6E8A-4147-A177-3AD203B41FA5}">
                      <a16:colId xmlns:a16="http://schemas.microsoft.com/office/drawing/2014/main" val="1857943117"/>
                    </a:ext>
                  </a:extLst>
                </a:gridCol>
                <a:gridCol w="4241493">
                  <a:extLst>
                    <a:ext uri="{9D8B030D-6E8A-4147-A177-3AD203B41FA5}">
                      <a16:colId xmlns:a16="http://schemas.microsoft.com/office/drawing/2014/main" val="1037973801"/>
                    </a:ext>
                  </a:extLst>
                </a:gridCol>
              </a:tblGrid>
              <a:tr h="38388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Label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HDDM Parameters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415705"/>
                  </a:ext>
                </a:extLst>
              </a:tr>
              <a:tr h="41878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first-order sensitivity to NO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emissions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725361"/>
                  </a:ext>
                </a:extLst>
              </a:tr>
              <a:tr h="41878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first-order sensitivity to VOCs emissions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190967"/>
                  </a:ext>
                </a:extLst>
              </a:tr>
              <a:tr h="41878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second-order sensitivity to NO</a:t>
                      </a:r>
                      <a:r>
                        <a:rPr lang="en-US" sz="18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emissions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198233"/>
                  </a:ext>
                </a:extLst>
              </a:tr>
              <a:tr h="41878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second-order sensitivity to VOCs emissions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253049"/>
                  </a:ext>
                </a:extLst>
              </a:tr>
              <a:tr h="41878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cross second-order sensitivity to NO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and VOCs emissions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793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60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" y="0"/>
            <a:ext cx="136235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3F8990-7AB7-4A64-A184-DFD9295B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244" y="0"/>
            <a:ext cx="9088915" cy="834088"/>
          </a:xfrm>
        </p:spPr>
        <p:txBody>
          <a:bodyPr>
            <a:noAutofit/>
          </a:bodyPr>
          <a:lstStyle/>
          <a:p>
            <a:pPr lvl="1"/>
            <a:r>
              <a:rPr lang="en-US" sz="3600" dirty="0">
                <a:solidFill>
                  <a:srgbClr val="0000FF"/>
                </a:solidFill>
              </a:rPr>
              <a:t> Emission Time Period Sensitivity Modeling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D97303-6D52-EA91-1E75-465DD8059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540818"/>
              </p:ext>
            </p:extLst>
          </p:nvPr>
        </p:nvGraphicFramePr>
        <p:xfrm>
          <a:off x="909803" y="1035170"/>
          <a:ext cx="10372393" cy="4509648"/>
        </p:xfrm>
        <a:graphic>
          <a:graphicData uri="http://schemas.openxmlformats.org/drawingml/2006/table">
            <a:tbl>
              <a:tblPr/>
              <a:tblGrid>
                <a:gridCol w="1260796">
                  <a:extLst>
                    <a:ext uri="{9D8B030D-6E8A-4147-A177-3AD203B41FA5}">
                      <a16:colId xmlns:a16="http://schemas.microsoft.com/office/drawing/2014/main" val="856010959"/>
                    </a:ext>
                  </a:extLst>
                </a:gridCol>
                <a:gridCol w="3236566">
                  <a:extLst>
                    <a:ext uri="{9D8B030D-6E8A-4147-A177-3AD203B41FA5}">
                      <a16:colId xmlns:a16="http://schemas.microsoft.com/office/drawing/2014/main" val="1354170317"/>
                    </a:ext>
                  </a:extLst>
                </a:gridCol>
                <a:gridCol w="5875031">
                  <a:extLst>
                    <a:ext uri="{9D8B030D-6E8A-4147-A177-3AD203B41FA5}">
                      <a16:colId xmlns:a16="http://schemas.microsoft.com/office/drawing/2014/main" val="2203991177"/>
                    </a:ext>
                  </a:extLst>
                </a:gridCol>
              </a:tblGrid>
              <a:tr h="34689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Run-id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DDM emissions groups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DDM Parameters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7465"/>
                  </a:ext>
                </a:extLst>
              </a:tr>
              <a:tr h="3468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onroad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gasoline NOx, 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onroad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diesel NOx, 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nonroad NOx, 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EGU points NOx,  and 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non-EGU points NOx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order sensitivity to NOx from 6-9 EDT (early AM)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763347"/>
                  </a:ext>
                </a:extLst>
              </a:tr>
              <a:tr h="3468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order sensitivity to NOx from 10-12 EDT (late AM)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12163"/>
                  </a:ext>
                </a:extLst>
              </a:tr>
              <a:tr h="3468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order sensitivity to NOx from 13-15 EDT (early PM)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062871"/>
                  </a:ext>
                </a:extLst>
              </a:tr>
              <a:tr h="3468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order sensitivity to NOx from 16-19 EDT (late PM)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007212"/>
                  </a:ext>
                </a:extLst>
              </a:tr>
              <a:tr h="3468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order of NOx from 20-22 EDT (evening)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956644"/>
                  </a:ext>
                </a:extLst>
              </a:tr>
              <a:tr h="3468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order of NOx from 23-5 EDT (night)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204614"/>
                  </a:ext>
                </a:extLst>
              </a:tr>
              <a:tr h="3468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onroad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gasoline VOCs, 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onroad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diesel VOCs,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nonroad VOCs, 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volatile chemical products VOCs, 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other non-point VOCs, and 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non-EGU points VOCs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order of VOC from 6-9 EDT (early AM)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89858"/>
                  </a:ext>
                </a:extLst>
              </a:tr>
              <a:tr h="3468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order of VOC from 10-12 EDT (late AM)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913833"/>
                  </a:ext>
                </a:extLst>
              </a:tr>
              <a:tr h="3468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order of VOC from 13-15 EDT (early PM)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721533"/>
                  </a:ext>
                </a:extLst>
              </a:tr>
              <a:tr h="3468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order of VOC from 16-19 EDT (late PM)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372498"/>
                  </a:ext>
                </a:extLst>
              </a:tr>
              <a:tr h="3468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order of VOC from 20-22 EDT (evening)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286282"/>
                  </a:ext>
                </a:extLst>
              </a:tr>
              <a:tr h="34689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8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order of VOC from 23-5 EDT (night)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13322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501656E-223F-4F91-477C-4289F957EB7D}"/>
              </a:ext>
            </a:extLst>
          </p:cNvPr>
          <p:cNvSpPr txBox="1"/>
          <p:nvPr/>
        </p:nvSpPr>
        <p:spPr>
          <a:xfrm>
            <a:off x="2470532" y="5702390"/>
            <a:ext cx="6813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Only for two short high-ozone episodes (June 9-13 and July 19-23)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74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1F53-72F2-4930-AE23-8E2361E27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Interpretation of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order sensitivities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4895AF-1E2F-4F72-9D18-346163522A87}"/>
              </a:ext>
            </a:extLst>
          </p:cNvPr>
          <p:cNvGrpSpPr/>
          <p:nvPr/>
        </p:nvGrpSpPr>
        <p:grpSpPr>
          <a:xfrm>
            <a:off x="2110915" y="1276444"/>
            <a:ext cx="7820114" cy="5282791"/>
            <a:chOff x="671836" y="1002105"/>
            <a:chExt cx="7820114" cy="528279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AECB237-1E5B-4F0A-A06C-5EA94E74E5BE}"/>
                </a:ext>
              </a:extLst>
            </p:cNvPr>
            <p:cNvGrpSpPr/>
            <p:nvPr/>
          </p:nvGrpSpPr>
          <p:grpSpPr>
            <a:xfrm>
              <a:off x="671836" y="1694573"/>
              <a:ext cx="5896062" cy="4590323"/>
              <a:chOff x="7316459" y="3780560"/>
              <a:chExt cx="4113113" cy="3132136"/>
            </a:xfrm>
          </p:grpSpPr>
          <p:pic>
            <p:nvPicPr>
              <p:cNvPr id="11" name="Picture 10" descr="Diagram  Description automatically generated">
                <a:extLst>
                  <a:ext uri="{FF2B5EF4-FFF2-40B4-BE49-F238E27FC236}">
                    <a16:creationId xmlns:a16="http://schemas.microsoft.com/office/drawing/2014/main" id="{69EE7A22-E5F6-4EB7-8D9A-A69BA87CD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6582" y="3985355"/>
                <a:ext cx="3602990" cy="2541270"/>
              </a:xfrm>
              <a:prstGeom prst="rect">
                <a:avLst/>
              </a:prstGeom>
            </p:spPr>
          </p:pic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3F3478CA-607D-4AE5-8AAC-F7D4CEB347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73653" y="3876459"/>
                <a:ext cx="0" cy="2700611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7D587724-AC31-4517-90DE-5E789E711E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73653" y="6577070"/>
                <a:ext cx="3655918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EAAB73F5-E1A5-43DE-9722-B4D0F78841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11571" y="6455503"/>
                <a:ext cx="1874718" cy="45719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rgbClr val="0000FF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marL="0" lvl="1"/>
                <a:r>
                  <a:rPr lang="en-US" sz="3600" b="1" kern="0" dirty="0">
                    <a:solidFill>
                      <a:srgbClr val="0000FF"/>
                    </a:solidFill>
                  </a:rPr>
                  <a:t> </a:t>
                </a:r>
                <a:r>
                  <a:rPr lang="en-US" sz="2000" b="1" kern="0" dirty="0">
                    <a:solidFill>
                      <a:srgbClr val="0000FF"/>
                    </a:solidFill>
                  </a:rPr>
                  <a:t>Emissions</a:t>
                </a:r>
              </a:p>
            </p:txBody>
          </p:sp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9C94A03C-AC13-4D68-BEDF-94E55667F0DD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6486139" y="4610880"/>
                <a:ext cx="2117834" cy="45719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rgbClr val="0000FF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marL="0" lvl="1"/>
                <a:r>
                  <a:rPr lang="en-US" sz="3600" b="1" kern="0" dirty="0">
                    <a:solidFill>
                      <a:srgbClr val="0000FF"/>
                    </a:solidFill>
                  </a:rPr>
                  <a:t> </a:t>
                </a:r>
                <a:r>
                  <a:rPr lang="en-US" sz="2000" b="1" kern="0" dirty="0">
                    <a:solidFill>
                      <a:srgbClr val="0000FF"/>
                    </a:solidFill>
                  </a:rPr>
                  <a:t>Ozone Conc</a:t>
                </a:r>
                <a:r>
                  <a:rPr lang="en-US" sz="2400" b="1" kern="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1CB9FA7-549C-4FD5-86AB-AD111B39F8AF}"/>
                    </a:ext>
                  </a:extLst>
                </p:cNvPr>
                <p:cNvSpPr txBox="1"/>
                <p:nvPr/>
              </p:nvSpPr>
              <p:spPr>
                <a:xfrm>
                  <a:off x="1594733" y="1002105"/>
                  <a:ext cx="1164486" cy="38465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1CB9FA7-549C-4FD5-86AB-AD111B39F8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4733" y="1002105"/>
                  <a:ext cx="1164486" cy="384657"/>
                </a:xfrm>
                <a:prstGeom prst="rect">
                  <a:avLst/>
                </a:prstGeom>
                <a:blipFill>
                  <a:blip r:embed="rId3"/>
                  <a:stretch>
                    <a:fillRect l="-5236" t="-4762" r="-5236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CF6F828-63BF-492B-8CB2-A5D6D09ADF62}"/>
                    </a:ext>
                  </a:extLst>
                </p:cNvPr>
                <p:cNvSpPr txBox="1"/>
                <p:nvPr/>
              </p:nvSpPr>
              <p:spPr>
                <a:xfrm>
                  <a:off x="5327538" y="1006224"/>
                  <a:ext cx="1164486" cy="38465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CF6F828-63BF-492B-8CB2-A5D6D09ADF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7538" y="1006224"/>
                  <a:ext cx="1164486" cy="384657"/>
                </a:xfrm>
                <a:prstGeom prst="rect">
                  <a:avLst/>
                </a:prstGeom>
                <a:blipFill>
                  <a:blip r:embed="rId4"/>
                  <a:stretch>
                    <a:fillRect l="-4712" t="-4762" r="-5759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86CD535-1DD5-4B3D-9406-0B3502D379F6}"/>
                    </a:ext>
                  </a:extLst>
                </p:cNvPr>
                <p:cNvSpPr txBox="1"/>
                <p:nvPr/>
              </p:nvSpPr>
              <p:spPr>
                <a:xfrm>
                  <a:off x="7173991" y="2496190"/>
                  <a:ext cx="1164486" cy="38465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86CD535-1DD5-4B3D-9406-0B3502D379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3991" y="2496190"/>
                  <a:ext cx="1164486" cy="384657"/>
                </a:xfrm>
                <a:prstGeom prst="rect">
                  <a:avLst/>
                </a:prstGeom>
                <a:blipFill>
                  <a:blip r:embed="rId5"/>
                  <a:stretch>
                    <a:fillRect l="-5236" t="-4688" r="-5236"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DAA2CC8-71B4-4C9A-9C55-ADE03C187428}"/>
                    </a:ext>
                  </a:extLst>
                </p:cNvPr>
                <p:cNvSpPr txBox="1"/>
                <p:nvPr/>
              </p:nvSpPr>
              <p:spPr>
                <a:xfrm>
                  <a:off x="7173991" y="4311612"/>
                  <a:ext cx="1164486" cy="38465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DAA2CC8-71B4-4C9A-9C55-ADE03C1874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3991" y="4311612"/>
                  <a:ext cx="1164486" cy="384657"/>
                </a:xfrm>
                <a:prstGeom prst="rect">
                  <a:avLst/>
                </a:prstGeom>
                <a:blipFill>
                  <a:blip r:embed="rId6"/>
                  <a:stretch>
                    <a:fillRect l="-5236" t="-4762" r="-5236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2C7A4B1-6FA8-4112-969C-69FEEFD3D2DC}"/>
                </a:ext>
              </a:extLst>
            </p:cNvPr>
            <p:cNvCxnSpPr/>
            <p:nvPr/>
          </p:nvCxnSpPr>
          <p:spPr>
            <a:xfrm>
              <a:off x="3947555" y="1239553"/>
              <a:ext cx="0" cy="455346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C2E8B6C-6FB0-45D0-B9A2-1028917AB1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3087" y="3351554"/>
              <a:ext cx="7088863" cy="9415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9387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7274</TotalTime>
  <Words>2164</Words>
  <Application>Microsoft Office PowerPoint</Application>
  <PresentationFormat>Widescreen</PresentationFormat>
  <Paragraphs>359</Paragraphs>
  <Slides>21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DengXian</vt:lpstr>
      <vt:lpstr>DengXian</vt:lpstr>
      <vt:lpstr>等线 Light</vt:lpstr>
      <vt:lpstr>SimSun</vt:lpstr>
      <vt:lpstr>Arial</vt:lpstr>
      <vt:lpstr>Arial Black</vt:lpstr>
      <vt:lpstr>Cambria Math</vt:lpstr>
      <vt:lpstr>Courier</vt:lpstr>
      <vt:lpstr>Symbol</vt:lpstr>
      <vt:lpstr>Tahoma</vt:lpstr>
      <vt:lpstr>Times New Roman</vt:lpstr>
      <vt:lpstr>Wingdings</vt:lpstr>
      <vt:lpstr>Office 主题​​</vt:lpstr>
      <vt:lpstr>Picture</vt:lpstr>
      <vt:lpstr>Equation</vt:lpstr>
      <vt:lpstr>Macro-Enabled Worksheet</vt:lpstr>
      <vt:lpstr>PowerPoint Presentation</vt:lpstr>
      <vt:lpstr>Motivation</vt:lpstr>
      <vt:lpstr>Approach</vt:lpstr>
      <vt:lpstr>Brute Force vs. DDM-3D and HDDM-3D</vt:lpstr>
      <vt:lpstr>Modeling Domain and Episodes</vt:lpstr>
      <vt:lpstr>Modeling Performance Evaluation</vt:lpstr>
      <vt:lpstr> Emissions Source Group Sensitivity Modeling</vt:lpstr>
      <vt:lpstr> Emission Time Period Sensitivity Modeling</vt:lpstr>
      <vt:lpstr>Interpretation of 1st and 2nd order sensitivities</vt:lpstr>
      <vt:lpstr>Sensitivity Modeling Results: at 100% total emissions</vt:lpstr>
      <vt:lpstr> Reduced Form Model (RFM) and its Applications  </vt:lpstr>
      <vt:lpstr>Chicago, IL-IN-WI NAA</vt:lpstr>
      <vt:lpstr>Chicago, IL-IN-WI NAA</vt:lpstr>
      <vt:lpstr>Chicago, IL-IN-WI NAA</vt:lpstr>
      <vt:lpstr>Chicago, IL-IN-WI NAA</vt:lpstr>
      <vt:lpstr>Summary of Findings</vt:lpstr>
      <vt:lpstr>Thanks!  Questions?  odman@gatech.edu</vt:lpstr>
      <vt:lpstr>Backup Slides</vt:lpstr>
      <vt:lpstr>Spreadsheet to calculate DVF with user input sector specific reductions  </vt:lpstr>
      <vt:lpstr>Sensitivity Analysis Summary (1)</vt:lpstr>
      <vt:lpstr>Sensitivity Analysis Summary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yongtao.hu@gmail.com</dc:creator>
  <cp:lastModifiedBy>Odman, Talat</cp:lastModifiedBy>
  <cp:revision>279</cp:revision>
  <dcterms:created xsi:type="dcterms:W3CDTF">2020-07-20T23:14:20Z</dcterms:created>
  <dcterms:modified xsi:type="dcterms:W3CDTF">2022-10-18T12:10:44Z</dcterms:modified>
</cp:coreProperties>
</file>